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5"/>
  </p:sldMasterIdLst>
  <p:notesMasterIdLst>
    <p:notesMasterId r:id="rId43"/>
  </p:notesMasterIdLst>
  <p:handoutMasterIdLst>
    <p:handoutMasterId r:id="rId44"/>
  </p:handoutMasterIdLst>
  <p:sldIdLst>
    <p:sldId id="258" r:id="rId6"/>
    <p:sldId id="259" r:id="rId7"/>
    <p:sldId id="302" r:id="rId8"/>
    <p:sldId id="270" r:id="rId9"/>
    <p:sldId id="293" r:id="rId10"/>
    <p:sldId id="272" r:id="rId11"/>
    <p:sldId id="260" r:id="rId12"/>
    <p:sldId id="269" r:id="rId13"/>
    <p:sldId id="285" r:id="rId14"/>
    <p:sldId id="294" r:id="rId15"/>
    <p:sldId id="278" r:id="rId16"/>
    <p:sldId id="295" r:id="rId17"/>
    <p:sldId id="279" r:id="rId18"/>
    <p:sldId id="262" r:id="rId19"/>
    <p:sldId id="296" r:id="rId20"/>
    <p:sldId id="280" r:id="rId21"/>
    <p:sldId id="297" r:id="rId22"/>
    <p:sldId id="263" r:id="rId23"/>
    <p:sldId id="298" r:id="rId24"/>
    <p:sldId id="266" r:id="rId25"/>
    <p:sldId id="303" r:id="rId26"/>
    <p:sldId id="281" r:id="rId27"/>
    <p:sldId id="299" r:id="rId28"/>
    <p:sldId id="274" r:id="rId29"/>
    <p:sldId id="282" r:id="rId30"/>
    <p:sldId id="284" r:id="rId31"/>
    <p:sldId id="287" r:id="rId32"/>
    <p:sldId id="304" r:id="rId33"/>
    <p:sldId id="289" r:id="rId34"/>
    <p:sldId id="300" r:id="rId35"/>
    <p:sldId id="291" r:id="rId36"/>
    <p:sldId id="305" r:id="rId37"/>
    <p:sldId id="264" r:id="rId38"/>
    <p:sldId id="292" r:id="rId39"/>
    <p:sldId id="301" r:id="rId40"/>
    <p:sldId id="265" r:id="rId41"/>
    <p:sldId id="275" r:id="rId42"/>
  </p:sldIdLst>
  <p:sldSz cx="9144000" cy="6858000" type="screen4x3"/>
  <p:notesSz cx="6797675" cy="9926638"/>
  <p:defaultTextStyle>
    <a:defPPr>
      <a:defRPr lang="sv-SE"/>
    </a:defPPr>
    <a:lvl1pPr algn="l" rtl="0" eaLnBrk="0" fontAlgn="base" hangingPunct="0">
      <a:spcBef>
        <a:spcPct val="0"/>
      </a:spcBef>
      <a:spcAft>
        <a:spcPct val="0"/>
      </a:spcAft>
      <a:defRPr sz="1600" kern="1200">
        <a:solidFill>
          <a:srgbClr val="000000"/>
        </a:solidFill>
        <a:latin typeface="Century Gothic" panose="020B0502020202020204" pitchFamily="34" charset="0"/>
        <a:ea typeface="+mn-ea"/>
        <a:cs typeface="+mn-cs"/>
      </a:defRPr>
    </a:lvl1pPr>
    <a:lvl2pPr marL="457200" algn="l" rtl="0" eaLnBrk="0" fontAlgn="base" hangingPunct="0">
      <a:spcBef>
        <a:spcPct val="0"/>
      </a:spcBef>
      <a:spcAft>
        <a:spcPct val="0"/>
      </a:spcAft>
      <a:defRPr sz="1600" kern="1200">
        <a:solidFill>
          <a:srgbClr val="000000"/>
        </a:solidFill>
        <a:latin typeface="Century Gothic" panose="020B0502020202020204" pitchFamily="34" charset="0"/>
        <a:ea typeface="+mn-ea"/>
        <a:cs typeface="+mn-cs"/>
      </a:defRPr>
    </a:lvl2pPr>
    <a:lvl3pPr marL="914400" algn="l" rtl="0" eaLnBrk="0" fontAlgn="base" hangingPunct="0">
      <a:spcBef>
        <a:spcPct val="0"/>
      </a:spcBef>
      <a:spcAft>
        <a:spcPct val="0"/>
      </a:spcAft>
      <a:defRPr sz="1600" kern="1200">
        <a:solidFill>
          <a:srgbClr val="000000"/>
        </a:solidFill>
        <a:latin typeface="Century Gothic" panose="020B0502020202020204" pitchFamily="34" charset="0"/>
        <a:ea typeface="+mn-ea"/>
        <a:cs typeface="+mn-cs"/>
      </a:defRPr>
    </a:lvl3pPr>
    <a:lvl4pPr marL="1371600" algn="l" rtl="0" eaLnBrk="0" fontAlgn="base" hangingPunct="0">
      <a:spcBef>
        <a:spcPct val="0"/>
      </a:spcBef>
      <a:spcAft>
        <a:spcPct val="0"/>
      </a:spcAft>
      <a:defRPr sz="1600" kern="1200">
        <a:solidFill>
          <a:srgbClr val="000000"/>
        </a:solidFill>
        <a:latin typeface="Century Gothic" panose="020B0502020202020204" pitchFamily="34" charset="0"/>
        <a:ea typeface="+mn-ea"/>
        <a:cs typeface="+mn-cs"/>
      </a:defRPr>
    </a:lvl4pPr>
    <a:lvl5pPr marL="1828800" algn="l" rtl="0" eaLnBrk="0" fontAlgn="base" hangingPunct="0">
      <a:spcBef>
        <a:spcPct val="0"/>
      </a:spcBef>
      <a:spcAft>
        <a:spcPct val="0"/>
      </a:spcAft>
      <a:defRPr sz="1600" kern="1200">
        <a:solidFill>
          <a:srgbClr val="000000"/>
        </a:solidFill>
        <a:latin typeface="Century Gothic" panose="020B0502020202020204" pitchFamily="34" charset="0"/>
        <a:ea typeface="+mn-ea"/>
        <a:cs typeface="+mn-cs"/>
      </a:defRPr>
    </a:lvl5pPr>
    <a:lvl6pPr marL="2286000" algn="l" defTabSz="914400" rtl="0" eaLnBrk="1" latinLnBrk="0" hangingPunct="1">
      <a:defRPr sz="1600" kern="1200">
        <a:solidFill>
          <a:srgbClr val="000000"/>
        </a:solidFill>
        <a:latin typeface="Century Gothic" panose="020B0502020202020204" pitchFamily="34" charset="0"/>
        <a:ea typeface="+mn-ea"/>
        <a:cs typeface="+mn-cs"/>
      </a:defRPr>
    </a:lvl6pPr>
    <a:lvl7pPr marL="2743200" algn="l" defTabSz="914400" rtl="0" eaLnBrk="1" latinLnBrk="0" hangingPunct="1">
      <a:defRPr sz="1600" kern="1200">
        <a:solidFill>
          <a:srgbClr val="000000"/>
        </a:solidFill>
        <a:latin typeface="Century Gothic" panose="020B0502020202020204" pitchFamily="34" charset="0"/>
        <a:ea typeface="+mn-ea"/>
        <a:cs typeface="+mn-cs"/>
      </a:defRPr>
    </a:lvl7pPr>
    <a:lvl8pPr marL="3200400" algn="l" defTabSz="914400" rtl="0" eaLnBrk="1" latinLnBrk="0" hangingPunct="1">
      <a:defRPr sz="1600" kern="1200">
        <a:solidFill>
          <a:srgbClr val="000000"/>
        </a:solidFill>
        <a:latin typeface="Century Gothic" panose="020B0502020202020204" pitchFamily="34" charset="0"/>
        <a:ea typeface="+mn-ea"/>
        <a:cs typeface="+mn-cs"/>
      </a:defRPr>
    </a:lvl8pPr>
    <a:lvl9pPr marL="3657600" algn="l" defTabSz="914400" rtl="0" eaLnBrk="1" latinLnBrk="0" hangingPunct="1">
      <a:defRPr sz="1600" kern="1200">
        <a:solidFill>
          <a:srgbClr val="000000"/>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9DE1E"/>
    <a:srgbClr val="339933"/>
    <a:srgbClr val="FF3300"/>
    <a:srgbClr val="00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36" autoAdjust="0"/>
    <p:restoredTop sz="74743" autoAdjust="0"/>
  </p:normalViewPr>
  <p:slideViewPr>
    <p:cSldViewPr>
      <p:cViewPr varScale="1">
        <p:scale>
          <a:sx n="85" d="100"/>
          <a:sy n="85" d="100"/>
        </p:scale>
        <p:origin x="2682" y="96"/>
      </p:cViewPr>
      <p:guideLst>
        <p:guide orient="horz" pos="2160"/>
        <p:guide pos="2880"/>
      </p:guideLst>
    </p:cSldViewPr>
  </p:slideViewPr>
  <p:outlineViewPr>
    <p:cViewPr>
      <p:scale>
        <a:sx n="33" d="100"/>
        <a:sy n="33" d="100"/>
      </p:scale>
      <p:origin x="0" y="213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3.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520866102596787E-2"/>
          <c:y val="8.7225542275343071E-2"/>
          <c:w val="0.90143185844847651"/>
          <c:h val="0.77561160349562575"/>
        </c:manualLayout>
      </c:layout>
      <c:barChart>
        <c:barDir val="col"/>
        <c:grouping val="clustered"/>
        <c:varyColors val="0"/>
        <c:ser>
          <c:idx val="0"/>
          <c:order val="0"/>
          <c:tx>
            <c:strRef>
              <c:f>'GH, S-dep, F02, 09, 18, 23'!$B$2</c:f>
              <c:strCache>
                <c:ptCount val="1"/>
                <c:pt idx="0">
                  <c:v>F 09 Alandsryd</c:v>
                </c:pt>
              </c:strCache>
            </c:strRef>
          </c:tx>
          <c:spPr>
            <a:solidFill>
              <a:srgbClr val="005286"/>
            </a:solidFill>
            <a:ln w="12700">
              <a:solidFill>
                <a:srgbClr val="000000"/>
              </a:solidFill>
              <a:prstDash val="solid"/>
            </a:ln>
          </c:spPr>
          <c:invertIfNegative val="0"/>
          <c:cat>
            <c:strRef>
              <c:f>'GH, S-dep, F02, 09, 18, 23'!$A$3:$A$28</c:f>
              <c:strCache>
                <c:ptCount val="26"/>
                <c:pt idx="0">
                  <c:v>1989/90</c:v>
                </c:pt>
                <c:pt idx="1">
                  <c:v>1990/91</c:v>
                </c:pt>
                <c:pt idx="2">
                  <c:v>1991/92</c:v>
                </c:pt>
                <c:pt idx="3">
                  <c:v>1992/93</c:v>
                </c:pt>
                <c:pt idx="4">
                  <c:v>1993/94</c:v>
                </c:pt>
                <c:pt idx="5">
                  <c:v>1994/95</c:v>
                </c:pt>
                <c:pt idx="6">
                  <c:v>1995/96</c:v>
                </c:pt>
                <c:pt idx="7">
                  <c:v>1996/97</c:v>
                </c:pt>
                <c:pt idx="8">
                  <c:v>1997/98</c:v>
                </c:pt>
                <c:pt idx="9">
                  <c:v>1998/99</c:v>
                </c:pt>
                <c:pt idx="10">
                  <c:v>1999/00</c:v>
                </c:pt>
                <c:pt idx="11">
                  <c:v>2000/01</c:v>
                </c:pt>
                <c:pt idx="12">
                  <c:v>2001/02</c:v>
                </c:pt>
                <c:pt idx="13">
                  <c:v>2002/03</c:v>
                </c:pt>
                <c:pt idx="14">
                  <c:v>2003/04</c:v>
                </c:pt>
                <c:pt idx="15">
                  <c:v>2004/05</c:v>
                </c:pt>
                <c:pt idx="16">
                  <c:v>2005/06</c:v>
                </c:pt>
                <c:pt idx="17">
                  <c:v>2006/07</c:v>
                </c:pt>
                <c:pt idx="18">
                  <c:v>2007/08</c:v>
                </c:pt>
                <c:pt idx="19">
                  <c:v>2008/09</c:v>
                </c:pt>
                <c:pt idx="20">
                  <c:v>2009/10</c:v>
                </c:pt>
                <c:pt idx="21">
                  <c:v>2010/11</c:v>
                </c:pt>
                <c:pt idx="22">
                  <c:v>2011/12</c:v>
                </c:pt>
                <c:pt idx="23">
                  <c:v>2012/13</c:v>
                </c:pt>
                <c:pt idx="24">
                  <c:v>2013/14</c:v>
                </c:pt>
                <c:pt idx="25">
                  <c:v>2014/15</c:v>
                </c:pt>
              </c:strCache>
            </c:strRef>
          </c:cat>
          <c:val>
            <c:numRef>
              <c:f>'GH, S-dep, F02, 09, 18, 23'!$B$3:$B$28</c:f>
              <c:numCache>
                <c:formatCode>General</c:formatCode>
                <c:ptCount val="26"/>
                <c:pt idx="0">
                  <c:v>16.100000000000001</c:v>
                </c:pt>
                <c:pt idx="1">
                  <c:v>13.9</c:v>
                </c:pt>
                <c:pt idx="2">
                  <c:v>13</c:v>
                </c:pt>
                <c:pt idx="3">
                  <c:v>10.1</c:v>
                </c:pt>
                <c:pt idx="4">
                  <c:v>11</c:v>
                </c:pt>
                <c:pt idx="5">
                  <c:v>10.3</c:v>
                </c:pt>
                <c:pt idx="6">
                  <c:v>7.7</c:v>
                </c:pt>
                <c:pt idx="7">
                  <c:v>7.2</c:v>
                </c:pt>
                <c:pt idx="8">
                  <c:v>5.2</c:v>
                </c:pt>
                <c:pt idx="9">
                  <c:v>6.9</c:v>
                </c:pt>
                <c:pt idx="10">
                  <c:v>4.5</c:v>
                </c:pt>
                <c:pt idx="11">
                  <c:v>5.7</c:v>
                </c:pt>
                <c:pt idx="12">
                  <c:v>4.4000000000000004</c:v>
                </c:pt>
                <c:pt idx="13">
                  <c:v>3.2</c:v>
                </c:pt>
                <c:pt idx="14">
                  <c:v>3.6</c:v>
                </c:pt>
              </c:numCache>
            </c:numRef>
          </c:val>
          <c:extLst>
            <c:ext xmlns:c16="http://schemas.microsoft.com/office/drawing/2014/chart" uri="{C3380CC4-5D6E-409C-BE32-E72D297353CC}">
              <c16:uniqueId val="{00000000-BEA4-409C-83F6-1044440389DD}"/>
            </c:ext>
          </c:extLst>
        </c:ser>
        <c:ser>
          <c:idx val="1"/>
          <c:order val="1"/>
          <c:tx>
            <c:strRef>
              <c:f>'GH, S-dep, F02, 09, 18, 23'!$C$2</c:f>
              <c:strCache>
                <c:ptCount val="1"/>
                <c:pt idx="0">
                  <c:v>F 02 Lyckås</c:v>
                </c:pt>
              </c:strCache>
            </c:strRef>
          </c:tx>
          <c:spPr>
            <a:solidFill>
              <a:srgbClr val="831C12"/>
            </a:solidFill>
            <a:ln w="12700">
              <a:solidFill>
                <a:srgbClr val="000000"/>
              </a:solidFill>
              <a:prstDash val="solid"/>
            </a:ln>
          </c:spPr>
          <c:invertIfNegative val="0"/>
          <c:cat>
            <c:strRef>
              <c:f>'GH, S-dep, F02, 09, 18, 23'!$A$3:$A$28</c:f>
              <c:strCache>
                <c:ptCount val="26"/>
                <c:pt idx="0">
                  <c:v>1989/90</c:v>
                </c:pt>
                <c:pt idx="1">
                  <c:v>1990/91</c:v>
                </c:pt>
                <c:pt idx="2">
                  <c:v>1991/92</c:v>
                </c:pt>
                <c:pt idx="3">
                  <c:v>1992/93</c:v>
                </c:pt>
                <c:pt idx="4">
                  <c:v>1993/94</c:v>
                </c:pt>
                <c:pt idx="5">
                  <c:v>1994/95</c:v>
                </c:pt>
                <c:pt idx="6">
                  <c:v>1995/96</c:v>
                </c:pt>
                <c:pt idx="7">
                  <c:v>1996/97</c:v>
                </c:pt>
                <c:pt idx="8">
                  <c:v>1997/98</c:v>
                </c:pt>
                <c:pt idx="9">
                  <c:v>1998/99</c:v>
                </c:pt>
                <c:pt idx="10">
                  <c:v>1999/00</c:v>
                </c:pt>
                <c:pt idx="11">
                  <c:v>2000/01</c:v>
                </c:pt>
                <c:pt idx="12">
                  <c:v>2001/02</c:v>
                </c:pt>
                <c:pt idx="13">
                  <c:v>2002/03</c:v>
                </c:pt>
                <c:pt idx="14">
                  <c:v>2003/04</c:v>
                </c:pt>
                <c:pt idx="15">
                  <c:v>2004/05</c:v>
                </c:pt>
                <c:pt idx="16">
                  <c:v>2005/06</c:v>
                </c:pt>
                <c:pt idx="17">
                  <c:v>2006/07</c:v>
                </c:pt>
                <c:pt idx="18">
                  <c:v>2007/08</c:v>
                </c:pt>
                <c:pt idx="19">
                  <c:v>2008/09</c:v>
                </c:pt>
                <c:pt idx="20">
                  <c:v>2009/10</c:v>
                </c:pt>
                <c:pt idx="21">
                  <c:v>2010/11</c:v>
                </c:pt>
                <c:pt idx="22">
                  <c:v>2011/12</c:v>
                </c:pt>
                <c:pt idx="23">
                  <c:v>2012/13</c:v>
                </c:pt>
                <c:pt idx="24">
                  <c:v>2013/14</c:v>
                </c:pt>
                <c:pt idx="25">
                  <c:v>2014/15</c:v>
                </c:pt>
              </c:strCache>
            </c:strRef>
          </c:cat>
          <c:val>
            <c:numRef>
              <c:f>'GH, S-dep, F02, 09, 18, 23'!$C$3:$C$28</c:f>
              <c:numCache>
                <c:formatCode>General</c:formatCode>
                <c:ptCount val="26"/>
                <c:pt idx="0">
                  <c:v>14</c:v>
                </c:pt>
                <c:pt idx="1">
                  <c:v>13</c:v>
                </c:pt>
                <c:pt idx="2">
                  <c:v>11.9</c:v>
                </c:pt>
                <c:pt idx="3">
                  <c:v>11.1</c:v>
                </c:pt>
                <c:pt idx="4">
                  <c:v>12.6</c:v>
                </c:pt>
                <c:pt idx="5">
                  <c:v>9.4</c:v>
                </c:pt>
              </c:numCache>
            </c:numRef>
          </c:val>
          <c:extLst>
            <c:ext xmlns:c16="http://schemas.microsoft.com/office/drawing/2014/chart" uri="{C3380CC4-5D6E-409C-BE32-E72D297353CC}">
              <c16:uniqueId val="{00000001-BEA4-409C-83F6-1044440389DD}"/>
            </c:ext>
          </c:extLst>
        </c:ser>
        <c:ser>
          <c:idx val="2"/>
          <c:order val="2"/>
          <c:tx>
            <c:strRef>
              <c:f>'GH, S-dep, F02, 09, 18, 23'!$D$2</c:f>
              <c:strCache>
                <c:ptCount val="1"/>
                <c:pt idx="0">
                  <c:v>F 18 Mellby</c:v>
                </c:pt>
              </c:strCache>
            </c:strRef>
          </c:tx>
          <c:spPr>
            <a:solidFill>
              <a:srgbClr val="F3BA21"/>
            </a:solidFill>
            <a:ln w="12700">
              <a:solidFill>
                <a:srgbClr val="000000"/>
              </a:solidFill>
              <a:prstDash val="solid"/>
            </a:ln>
          </c:spPr>
          <c:invertIfNegative val="1"/>
          <c:cat>
            <c:strRef>
              <c:f>'GH, S-dep, F02, 09, 18, 23'!$A$3:$A$28</c:f>
              <c:strCache>
                <c:ptCount val="26"/>
                <c:pt idx="0">
                  <c:v>1989/90</c:v>
                </c:pt>
                <c:pt idx="1">
                  <c:v>1990/91</c:v>
                </c:pt>
                <c:pt idx="2">
                  <c:v>1991/92</c:v>
                </c:pt>
                <c:pt idx="3">
                  <c:v>1992/93</c:v>
                </c:pt>
                <c:pt idx="4">
                  <c:v>1993/94</c:v>
                </c:pt>
                <c:pt idx="5">
                  <c:v>1994/95</c:v>
                </c:pt>
                <c:pt idx="6">
                  <c:v>1995/96</c:v>
                </c:pt>
                <c:pt idx="7">
                  <c:v>1996/97</c:v>
                </c:pt>
                <c:pt idx="8">
                  <c:v>1997/98</c:v>
                </c:pt>
                <c:pt idx="9">
                  <c:v>1998/99</c:v>
                </c:pt>
                <c:pt idx="10">
                  <c:v>1999/00</c:v>
                </c:pt>
                <c:pt idx="11">
                  <c:v>2000/01</c:v>
                </c:pt>
                <c:pt idx="12">
                  <c:v>2001/02</c:v>
                </c:pt>
                <c:pt idx="13">
                  <c:v>2002/03</c:v>
                </c:pt>
                <c:pt idx="14">
                  <c:v>2003/04</c:v>
                </c:pt>
                <c:pt idx="15">
                  <c:v>2004/05</c:v>
                </c:pt>
                <c:pt idx="16">
                  <c:v>2005/06</c:v>
                </c:pt>
                <c:pt idx="17">
                  <c:v>2006/07</c:v>
                </c:pt>
                <c:pt idx="18">
                  <c:v>2007/08</c:v>
                </c:pt>
                <c:pt idx="19">
                  <c:v>2008/09</c:v>
                </c:pt>
                <c:pt idx="20">
                  <c:v>2009/10</c:v>
                </c:pt>
                <c:pt idx="21">
                  <c:v>2010/11</c:v>
                </c:pt>
                <c:pt idx="22">
                  <c:v>2011/12</c:v>
                </c:pt>
                <c:pt idx="23">
                  <c:v>2012/13</c:v>
                </c:pt>
                <c:pt idx="24">
                  <c:v>2013/14</c:v>
                </c:pt>
                <c:pt idx="25">
                  <c:v>2014/15</c:v>
                </c:pt>
              </c:strCache>
            </c:strRef>
          </c:cat>
          <c:val>
            <c:numRef>
              <c:f>'GH, S-dep, F02, 09, 18, 23'!$D$3:$D$28</c:f>
              <c:numCache>
                <c:formatCode>General</c:formatCode>
                <c:ptCount val="26"/>
                <c:pt idx="9">
                  <c:v>5.3</c:v>
                </c:pt>
                <c:pt idx="10">
                  <c:v>4</c:v>
                </c:pt>
                <c:pt idx="11">
                  <c:v>5.9</c:v>
                </c:pt>
                <c:pt idx="12">
                  <c:v>3.8</c:v>
                </c:pt>
                <c:pt idx="13">
                  <c:v>2.9</c:v>
                </c:pt>
                <c:pt idx="14">
                  <c:v>3</c:v>
                </c:pt>
                <c:pt idx="15">
                  <c:v>3.3</c:v>
                </c:pt>
                <c:pt idx="16">
                  <c:v>3.7</c:v>
                </c:pt>
                <c:pt idx="17" formatCode="0.0">
                  <c:v>2.5</c:v>
                </c:pt>
                <c:pt idx="18" formatCode="0.0">
                  <c:v>2.1720000000000002</c:v>
                </c:pt>
                <c:pt idx="19" formatCode="0.0">
                  <c:v>2.0449999999999999</c:v>
                </c:pt>
                <c:pt idx="20">
                  <c:v>1.9</c:v>
                </c:pt>
                <c:pt idx="21" formatCode="0.0">
                  <c:v>1.5</c:v>
                </c:pt>
                <c:pt idx="22" formatCode="0.0">
                  <c:v>1.7</c:v>
                </c:pt>
                <c:pt idx="23" formatCode="0.0">
                  <c:v>1.5</c:v>
                </c:pt>
                <c:pt idx="24" formatCode="0.0">
                  <c:v>1.7</c:v>
                </c:pt>
                <c:pt idx="25" formatCode="0.0">
                  <c:v>1.95</c:v>
                </c:pt>
              </c:numCache>
            </c:numRef>
          </c:val>
          <c:extLst>
            <c:ext xmlns:c14="http://schemas.microsoft.com/office/drawing/2007/8/2/chart" uri="{6F2FDCE9-48DA-4B69-8628-5D25D57E5C99}">
              <c14:invertSolidFillFmt>
                <c14:spPr xmlns:c14="http://schemas.microsoft.com/office/drawing/2007/8/2/chart">
                  <a:solidFill>
                    <a:srgbClr val="FFFFFF"/>
                  </a:solidFill>
                  <a:ln w="12700">
                    <a:solidFill>
                      <a:srgbClr val="000000"/>
                    </a:solidFill>
                    <a:prstDash val="solid"/>
                  </a:ln>
                </c14:spPr>
              </c14:invertSolidFillFmt>
            </c:ext>
            <c:ext xmlns:c16="http://schemas.microsoft.com/office/drawing/2014/chart" uri="{C3380CC4-5D6E-409C-BE32-E72D297353CC}">
              <c16:uniqueId val="{00000002-BEA4-409C-83F6-1044440389DD}"/>
            </c:ext>
          </c:extLst>
        </c:ser>
        <c:ser>
          <c:idx val="3"/>
          <c:order val="3"/>
          <c:tx>
            <c:strRef>
              <c:f>'GH, S-dep, F02, 09, 18, 23'!$E$2</c:f>
              <c:strCache>
                <c:ptCount val="1"/>
                <c:pt idx="0">
                  <c:v>F 23 A Fagerhult</c:v>
                </c:pt>
              </c:strCache>
            </c:strRef>
          </c:tx>
          <c:spPr>
            <a:solidFill>
              <a:srgbClr val="CECD02"/>
            </a:solidFill>
            <a:ln w="12700">
              <a:solidFill>
                <a:srgbClr val="000000"/>
              </a:solidFill>
              <a:prstDash val="solid"/>
            </a:ln>
          </c:spPr>
          <c:invertIfNegative val="0"/>
          <c:cat>
            <c:strRef>
              <c:f>'GH, S-dep, F02, 09, 18, 23'!$A$3:$A$28</c:f>
              <c:strCache>
                <c:ptCount val="26"/>
                <c:pt idx="0">
                  <c:v>1989/90</c:v>
                </c:pt>
                <c:pt idx="1">
                  <c:v>1990/91</c:v>
                </c:pt>
                <c:pt idx="2">
                  <c:v>1991/92</c:v>
                </c:pt>
                <c:pt idx="3">
                  <c:v>1992/93</c:v>
                </c:pt>
                <c:pt idx="4">
                  <c:v>1993/94</c:v>
                </c:pt>
                <c:pt idx="5">
                  <c:v>1994/95</c:v>
                </c:pt>
                <c:pt idx="6">
                  <c:v>1995/96</c:v>
                </c:pt>
                <c:pt idx="7">
                  <c:v>1996/97</c:v>
                </c:pt>
                <c:pt idx="8">
                  <c:v>1997/98</c:v>
                </c:pt>
                <c:pt idx="9">
                  <c:v>1998/99</c:v>
                </c:pt>
                <c:pt idx="10">
                  <c:v>1999/00</c:v>
                </c:pt>
                <c:pt idx="11">
                  <c:v>2000/01</c:v>
                </c:pt>
                <c:pt idx="12">
                  <c:v>2001/02</c:v>
                </c:pt>
                <c:pt idx="13">
                  <c:v>2002/03</c:v>
                </c:pt>
                <c:pt idx="14">
                  <c:v>2003/04</c:v>
                </c:pt>
                <c:pt idx="15">
                  <c:v>2004/05</c:v>
                </c:pt>
                <c:pt idx="16">
                  <c:v>2005/06</c:v>
                </c:pt>
                <c:pt idx="17">
                  <c:v>2006/07</c:v>
                </c:pt>
                <c:pt idx="18">
                  <c:v>2007/08</c:v>
                </c:pt>
                <c:pt idx="19">
                  <c:v>2008/09</c:v>
                </c:pt>
                <c:pt idx="20">
                  <c:v>2009/10</c:v>
                </c:pt>
                <c:pt idx="21">
                  <c:v>2010/11</c:v>
                </c:pt>
                <c:pt idx="22">
                  <c:v>2011/12</c:v>
                </c:pt>
                <c:pt idx="23">
                  <c:v>2012/13</c:v>
                </c:pt>
                <c:pt idx="24">
                  <c:v>2013/14</c:v>
                </c:pt>
                <c:pt idx="25">
                  <c:v>2014/15</c:v>
                </c:pt>
              </c:strCache>
            </c:strRef>
          </c:cat>
          <c:val>
            <c:numRef>
              <c:f>'GH, S-dep, F02, 09, 18, 23'!$E$3:$E$28</c:f>
              <c:numCache>
                <c:formatCode>General</c:formatCode>
                <c:ptCount val="26"/>
                <c:pt idx="7" formatCode="0.0">
                  <c:v>5.2</c:v>
                </c:pt>
                <c:pt idx="8" formatCode="0.0">
                  <c:v>5.5</c:v>
                </c:pt>
                <c:pt idx="9" formatCode="0.0">
                  <c:v>3.3</c:v>
                </c:pt>
                <c:pt idx="10" formatCode="0.0">
                  <c:v>3.1</c:v>
                </c:pt>
                <c:pt idx="11" formatCode="0.0">
                  <c:v>5.6</c:v>
                </c:pt>
                <c:pt idx="12" formatCode="0.0">
                  <c:v>2.6</c:v>
                </c:pt>
                <c:pt idx="13" formatCode="0.0">
                  <c:v>2.9</c:v>
                </c:pt>
                <c:pt idx="14" formatCode="0.0">
                  <c:v>2.5</c:v>
                </c:pt>
                <c:pt idx="15" formatCode="0.0">
                  <c:v>2</c:v>
                </c:pt>
                <c:pt idx="16" formatCode="0.0">
                  <c:v>3.4</c:v>
                </c:pt>
                <c:pt idx="17" formatCode="0.0">
                  <c:v>2.2000000000000002</c:v>
                </c:pt>
                <c:pt idx="18" formatCode="0.0">
                  <c:v>1.478</c:v>
                </c:pt>
                <c:pt idx="19" formatCode="0.0">
                  <c:v>1.944</c:v>
                </c:pt>
                <c:pt idx="20">
                  <c:v>2</c:v>
                </c:pt>
                <c:pt idx="21" formatCode="0.0">
                  <c:v>1.2</c:v>
                </c:pt>
                <c:pt idx="22">
                  <c:v>1.2</c:v>
                </c:pt>
                <c:pt idx="23">
                  <c:v>1.6</c:v>
                </c:pt>
                <c:pt idx="24">
                  <c:v>1.8</c:v>
                </c:pt>
                <c:pt idx="25" formatCode="0.0">
                  <c:v>1.98</c:v>
                </c:pt>
              </c:numCache>
            </c:numRef>
          </c:val>
          <c:extLst>
            <c:ext xmlns:c16="http://schemas.microsoft.com/office/drawing/2014/chart" uri="{C3380CC4-5D6E-409C-BE32-E72D297353CC}">
              <c16:uniqueId val="{00000003-BEA4-409C-83F6-1044440389DD}"/>
            </c:ext>
          </c:extLst>
        </c:ser>
        <c:dLbls>
          <c:showLegendKey val="0"/>
          <c:showVal val="0"/>
          <c:showCatName val="0"/>
          <c:showSerName val="0"/>
          <c:showPercent val="0"/>
          <c:showBubbleSize val="0"/>
        </c:dLbls>
        <c:gapWidth val="250"/>
        <c:axId val="43460096"/>
        <c:axId val="43461632"/>
      </c:barChart>
      <c:catAx>
        <c:axId val="43460096"/>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000" baseline="0"/>
            </a:pPr>
            <a:endParaRPr lang="sv-SE"/>
          </a:p>
        </c:txPr>
        <c:crossAx val="43461632"/>
        <c:crosses val="autoZero"/>
        <c:auto val="1"/>
        <c:lblAlgn val="ctr"/>
        <c:lblOffset val="100"/>
        <c:tickLblSkip val="5"/>
        <c:tickMarkSkip val="1"/>
        <c:noMultiLvlLbl val="0"/>
      </c:catAx>
      <c:valAx>
        <c:axId val="43461632"/>
        <c:scaling>
          <c:orientation val="minMax"/>
          <c:max val="18"/>
          <c:min val="0"/>
        </c:scaling>
        <c:delete val="0"/>
        <c:axPos val="l"/>
        <c:majorGridlines>
          <c:spPr>
            <a:ln w="3175">
              <a:solidFill>
                <a:srgbClr val="000000"/>
              </a:solidFill>
              <a:prstDash val="solid"/>
            </a:ln>
          </c:spPr>
        </c:majorGridlines>
        <c:title>
          <c:tx>
            <c:rich>
              <a:bodyPr rot="-5400000" vert="horz"/>
              <a:lstStyle/>
              <a:p>
                <a:pPr>
                  <a:defRPr sz="1000" baseline="0"/>
                </a:pPr>
                <a:r>
                  <a:rPr lang="en-US" sz="1000" baseline="0"/>
                  <a:t>Svavelnedfall kg/ha*år</a:t>
                </a:r>
              </a:p>
            </c:rich>
          </c:tx>
          <c:layout>
            <c:manualLayout>
              <c:xMode val="edge"/>
              <c:yMode val="edge"/>
              <c:x val="0"/>
              <c:y val="0.22897528812358664"/>
            </c:manualLayout>
          </c:layout>
          <c:overlay val="0"/>
        </c:title>
        <c:numFmt formatCode="General" sourceLinked="1"/>
        <c:majorTickMark val="out"/>
        <c:minorTickMark val="none"/>
        <c:tickLblPos val="nextTo"/>
        <c:spPr>
          <a:ln w="9525">
            <a:noFill/>
          </a:ln>
        </c:spPr>
        <c:txPr>
          <a:bodyPr rot="0" vert="horz"/>
          <a:lstStyle/>
          <a:p>
            <a:pPr>
              <a:defRPr/>
            </a:pPr>
            <a:endParaRPr lang="sv-SE"/>
          </a:p>
        </c:txPr>
        <c:crossAx val="43460096"/>
        <c:crosses val="autoZero"/>
        <c:crossBetween val="between"/>
        <c:majorUnit val="5"/>
      </c:valAx>
      <c:spPr>
        <a:noFill/>
        <a:ln w="25400">
          <a:noFill/>
        </a:ln>
      </c:spPr>
    </c:plotArea>
    <c:legend>
      <c:legendPos val="r"/>
      <c:legendEntry>
        <c:idx val="0"/>
        <c:txPr>
          <a:bodyPr/>
          <a:lstStyle/>
          <a:p>
            <a:pPr>
              <a:defRPr sz="1000" baseline="0"/>
            </a:pPr>
            <a:endParaRPr lang="sv-SE"/>
          </a:p>
        </c:txPr>
      </c:legendEntry>
      <c:layout>
        <c:manualLayout>
          <c:xMode val="edge"/>
          <c:yMode val="edge"/>
          <c:x val="0.44289945238326689"/>
          <c:y val="0.24413880790852702"/>
          <c:w val="0.52915570738842832"/>
          <c:h val="0.16982045064436146"/>
        </c:manualLayout>
      </c:layout>
      <c:overlay val="0"/>
      <c:spPr>
        <a:solidFill>
          <a:srgbClr val="FFFFFF"/>
        </a:solidFill>
        <a:ln w="25400">
          <a:noFill/>
        </a:ln>
      </c:spPr>
      <c:txPr>
        <a:bodyPr/>
        <a:lstStyle/>
        <a:p>
          <a:pPr>
            <a:defRPr sz="1000" baseline="0"/>
          </a:pPr>
          <a:endParaRPr lang="sv-SE"/>
        </a:p>
      </c:txPr>
    </c:legend>
    <c:plotVisOnly val="1"/>
    <c:dispBlanksAs val="gap"/>
    <c:showDLblsOverMax val="0"/>
  </c:chart>
  <c:spPr>
    <a:solidFill>
      <a:srgbClr val="FFFFFF"/>
    </a:solidFill>
    <a:ln w="9525">
      <a:noFill/>
    </a:ln>
  </c:spPr>
  <c:txPr>
    <a:bodyPr/>
    <a:lstStyle/>
    <a:p>
      <a:pPr>
        <a:defRPr sz="800" b="0" i="0" u="none" strike="noStrike" baseline="0">
          <a:solidFill>
            <a:srgbClr val="000000"/>
          </a:solidFill>
          <a:latin typeface="Century Gothic" panose="020B0502020202020204" pitchFamily="34" charset="0"/>
          <a:ea typeface="Arial"/>
          <a:cs typeface="Arial"/>
        </a:defRPr>
      </a:pPr>
      <a:endParaRPr lang="sv-SE"/>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76A7F2E-F986-4EDB-9B43-7BC9D980D3BB}"/>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2" rIns="91424" bIns="45712" numCol="1" anchor="t" anchorCtr="0" compatLnSpc="1">
            <a:prstTxWarp prst="textNoShape">
              <a:avLst/>
            </a:prstTxWarp>
          </a:bodyPr>
          <a:lstStyle>
            <a:lvl1pPr eaLnBrk="1" hangingPunct="1">
              <a:spcBef>
                <a:spcPct val="0"/>
              </a:spcBef>
              <a:buClrTx/>
              <a:buSzTx/>
              <a:defRPr kumimoji="1" sz="1200">
                <a:solidFill>
                  <a:schemeClr val="tx1"/>
                </a:solidFill>
                <a:latin typeface="Times New Roman" pitchFamily="18" charset="0"/>
              </a:defRPr>
            </a:lvl1pPr>
          </a:lstStyle>
          <a:p>
            <a:pPr>
              <a:defRPr/>
            </a:pPr>
            <a:endParaRPr lang="sv-SE" altLang="sv-SE"/>
          </a:p>
        </p:txBody>
      </p:sp>
      <p:sp>
        <p:nvSpPr>
          <p:cNvPr id="7171" name="Rectangle 3">
            <a:extLst>
              <a:ext uri="{FF2B5EF4-FFF2-40B4-BE49-F238E27FC236}">
                <a16:creationId xmlns:a16="http://schemas.microsoft.com/office/drawing/2014/main" id="{E21C5E07-F939-41D5-8C94-408ADD56D689}"/>
              </a:ext>
            </a:extLst>
          </p:cNvPr>
          <p:cNvSpPr>
            <a:spLocks noGrp="1" noChangeArrowheads="1"/>
          </p:cNvSpPr>
          <p:nvPr>
            <p:ph type="dt" sz="quarter"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2" rIns="91424" bIns="45712" numCol="1" anchor="t" anchorCtr="0" compatLnSpc="1">
            <a:prstTxWarp prst="textNoShape">
              <a:avLst/>
            </a:prstTxWarp>
          </a:bodyPr>
          <a:lstStyle>
            <a:lvl1pPr algn="r" eaLnBrk="1" hangingPunct="1">
              <a:spcBef>
                <a:spcPct val="0"/>
              </a:spcBef>
              <a:buClrTx/>
              <a:buSzTx/>
              <a:defRPr kumimoji="1" sz="1200">
                <a:solidFill>
                  <a:schemeClr val="tx1"/>
                </a:solidFill>
                <a:latin typeface="Times New Roman" pitchFamily="18" charset="0"/>
              </a:defRPr>
            </a:lvl1pPr>
          </a:lstStyle>
          <a:p>
            <a:pPr>
              <a:defRPr/>
            </a:pPr>
            <a:endParaRPr lang="sv-SE" altLang="sv-SE"/>
          </a:p>
        </p:txBody>
      </p:sp>
      <p:sp>
        <p:nvSpPr>
          <p:cNvPr id="7172" name="Rectangle 4">
            <a:extLst>
              <a:ext uri="{FF2B5EF4-FFF2-40B4-BE49-F238E27FC236}">
                <a16:creationId xmlns:a16="http://schemas.microsoft.com/office/drawing/2014/main" id="{4BFA1228-F9DF-414D-A0C1-8CDB3F12CE18}"/>
              </a:ext>
            </a:extLst>
          </p:cNvPr>
          <p:cNvSpPr>
            <a:spLocks noGrp="1" noChangeArrowheads="1"/>
          </p:cNvSpPr>
          <p:nvPr>
            <p:ph type="ftr" sz="quarter" idx="2"/>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2" rIns="91424" bIns="45712" numCol="1" anchor="b" anchorCtr="0" compatLnSpc="1">
            <a:prstTxWarp prst="textNoShape">
              <a:avLst/>
            </a:prstTxWarp>
          </a:bodyPr>
          <a:lstStyle>
            <a:lvl1pPr eaLnBrk="1" hangingPunct="1">
              <a:spcBef>
                <a:spcPct val="0"/>
              </a:spcBef>
              <a:buClrTx/>
              <a:buSzTx/>
              <a:defRPr kumimoji="1" sz="1200">
                <a:solidFill>
                  <a:schemeClr val="tx1"/>
                </a:solidFill>
                <a:latin typeface="Times New Roman" pitchFamily="18" charset="0"/>
              </a:defRPr>
            </a:lvl1pPr>
          </a:lstStyle>
          <a:p>
            <a:pPr>
              <a:defRPr/>
            </a:pPr>
            <a:endParaRPr lang="sv-SE" altLang="sv-SE"/>
          </a:p>
        </p:txBody>
      </p:sp>
      <p:sp>
        <p:nvSpPr>
          <p:cNvPr id="7173" name="Rectangle 5">
            <a:extLst>
              <a:ext uri="{FF2B5EF4-FFF2-40B4-BE49-F238E27FC236}">
                <a16:creationId xmlns:a16="http://schemas.microsoft.com/office/drawing/2014/main" id="{2C04AFED-90C5-4F34-8EB1-6A1054E98B60}"/>
              </a:ext>
            </a:extLst>
          </p:cNvPr>
          <p:cNvSpPr>
            <a:spLocks noGrp="1" noChangeArrowheads="1"/>
          </p:cNvSpPr>
          <p:nvPr>
            <p:ph type="sldNum" sz="quarter" idx="3"/>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2" rIns="91424" bIns="45712" numCol="1" anchor="b" anchorCtr="0" compatLnSpc="1">
            <a:prstTxWarp prst="textNoShape">
              <a:avLst/>
            </a:prstTxWarp>
          </a:bodyPr>
          <a:lstStyle>
            <a:lvl1pPr algn="r" eaLnBrk="1" hangingPunct="1">
              <a:spcBef>
                <a:spcPct val="0"/>
              </a:spcBef>
              <a:buClrTx/>
              <a:buSzTx/>
              <a:defRPr kumimoji="1" sz="1200" smtClean="0">
                <a:solidFill>
                  <a:schemeClr val="tx1"/>
                </a:solidFill>
                <a:latin typeface="Times New Roman" panose="02020603050405020304" pitchFamily="18" charset="0"/>
              </a:defRPr>
            </a:lvl1pPr>
          </a:lstStyle>
          <a:p>
            <a:pPr>
              <a:defRPr/>
            </a:pPr>
            <a:fld id="{EC9B6964-1054-40E4-A4EA-83A3A2CAFAD4}" type="slidenum">
              <a:rPr lang="sv-SE" altLang="sv-SE"/>
              <a:pPr>
                <a:defRPr/>
              </a:pPr>
              <a:t>‹#›</a:t>
            </a:fld>
            <a:endParaRPr lang="sv-SE" altLang="sv-S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E1A15BC-AC13-4640-84E7-2B4435714DDB}"/>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2" rIns="91424" bIns="45712" numCol="1" anchor="t" anchorCtr="0" compatLnSpc="1">
            <a:prstTxWarp prst="textNoShape">
              <a:avLst/>
            </a:prstTxWarp>
          </a:bodyPr>
          <a:lstStyle>
            <a:lvl1pPr eaLnBrk="1" hangingPunct="1">
              <a:spcBef>
                <a:spcPct val="0"/>
              </a:spcBef>
              <a:buClrTx/>
              <a:buSzTx/>
              <a:defRPr kumimoji="1" sz="1200">
                <a:solidFill>
                  <a:schemeClr val="tx1"/>
                </a:solidFill>
                <a:latin typeface="Times New Roman" pitchFamily="18" charset="0"/>
              </a:defRPr>
            </a:lvl1pPr>
          </a:lstStyle>
          <a:p>
            <a:pPr>
              <a:defRPr/>
            </a:pPr>
            <a:endParaRPr lang="sv-SE" altLang="sv-SE"/>
          </a:p>
        </p:txBody>
      </p:sp>
      <p:sp>
        <p:nvSpPr>
          <p:cNvPr id="9219" name="Rectangle 3">
            <a:extLst>
              <a:ext uri="{FF2B5EF4-FFF2-40B4-BE49-F238E27FC236}">
                <a16:creationId xmlns:a16="http://schemas.microsoft.com/office/drawing/2014/main" id="{AE542E9C-4C1F-4101-9703-69F7D8297E4A}"/>
              </a:ext>
            </a:extLst>
          </p:cNvPr>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2" rIns="91424" bIns="45712" numCol="1" anchor="t" anchorCtr="0" compatLnSpc="1">
            <a:prstTxWarp prst="textNoShape">
              <a:avLst/>
            </a:prstTxWarp>
          </a:bodyPr>
          <a:lstStyle>
            <a:lvl1pPr algn="r" eaLnBrk="1" hangingPunct="1">
              <a:spcBef>
                <a:spcPct val="0"/>
              </a:spcBef>
              <a:buClrTx/>
              <a:buSzTx/>
              <a:defRPr kumimoji="1" sz="1200">
                <a:solidFill>
                  <a:schemeClr val="tx1"/>
                </a:solidFill>
                <a:latin typeface="Times New Roman" pitchFamily="18" charset="0"/>
              </a:defRPr>
            </a:lvl1pPr>
          </a:lstStyle>
          <a:p>
            <a:pPr>
              <a:defRPr/>
            </a:pPr>
            <a:endParaRPr lang="sv-SE" altLang="sv-SE"/>
          </a:p>
        </p:txBody>
      </p:sp>
      <p:sp>
        <p:nvSpPr>
          <p:cNvPr id="3076" name="Rectangle 4">
            <a:extLst>
              <a:ext uri="{FF2B5EF4-FFF2-40B4-BE49-F238E27FC236}">
                <a16:creationId xmlns:a16="http://schemas.microsoft.com/office/drawing/2014/main" id="{43025E69-691A-42E9-8D2C-BD5291EC04CE}"/>
              </a:ext>
            </a:extLst>
          </p:cNvPr>
          <p:cNvSpPr>
            <a:spLocks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a:extLst>
              <a:ext uri="{FF2B5EF4-FFF2-40B4-BE49-F238E27FC236}">
                <a16:creationId xmlns:a16="http://schemas.microsoft.com/office/drawing/2014/main" id="{DF38AAA2-108B-4458-83E0-ACC97BF55FE3}"/>
              </a:ext>
            </a:extLst>
          </p:cNvPr>
          <p:cNvSpPr>
            <a:spLocks noGrp="1" noChangeArrowheads="1"/>
          </p:cNvSpPr>
          <p:nvPr>
            <p:ph type="body" sz="quarter" idx="3"/>
          </p:nvPr>
        </p:nvSpPr>
        <p:spPr bwMode="auto">
          <a:xfrm>
            <a:off x="906463" y="4714875"/>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2" rIns="91424" bIns="45712" numCol="1" anchor="t" anchorCtr="0" compatLnSpc="1">
            <a:prstTxWarp prst="textNoShape">
              <a:avLst/>
            </a:prstTxWarp>
          </a:bodyPr>
          <a:lstStyle/>
          <a:p>
            <a:pPr lvl="0"/>
            <a:r>
              <a:rPr lang="sv-SE" altLang="sv-SE" noProof="0"/>
              <a:t>Klicka här för att ändra format på bakgrundstexten</a:t>
            </a:r>
          </a:p>
          <a:p>
            <a:pPr lvl="1"/>
            <a:r>
              <a:rPr lang="sv-SE" altLang="sv-SE" noProof="0"/>
              <a:t>Nivå två</a:t>
            </a:r>
          </a:p>
          <a:p>
            <a:pPr lvl="2"/>
            <a:r>
              <a:rPr lang="sv-SE" altLang="sv-SE" noProof="0"/>
              <a:t>Nivå tre</a:t>
            </a:r>
          </a:p>
          <a:p>
            <a:pPr lvl="3"/>
            <a:r>
              <a:rPr lang="sv-SE" altLang="sv-SE" noProof="0"/>
              <a:t>Nivå fyra</a:t>
            </a:r>
          </a:p>
          <a:p>
            <a:pPr lvl="4"/>
            <a:r>
              <a:rPr lang="sv-SE" altLang="sv-SE" noProof="0"/>
              <a:t>Nivå fem</a:t>
            </a:r>
          </a:p>
        </p:txBody>
      </p:sp>
      <p:sp>
        <p:nvSpPr>
          <p:cNvPr id="9222" name="Rectangle 6">
            <a:extLst>
              <a:ext uri="{FF2B5EF4-FFF2-40B4-BE49-F238E27FC236}">
                <a16:creationId xmlns:a16="http://schemas.microsoft.com/office/drawing/2014/main" id="{85C302EB-5A00-4C58-99DD-B0A9E237048A}"/>
              </a:ext>
            </a:extLst>
          </p:cNvPr>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2" rIns="91424" bIns="45712" numCol="1" anchor="b" anchorCtr="0" compatLnSpc="1">
            <a:prstTxWarp prst="textNoShape">
              <a:avLst/>
            </a:prstTxWarp>
          </a:bodyPr>
          <a:lstStyle>
            <a:lvl1pPr eaLnBrk="1" hangingPunct="1">
              <a:spcBef>
                <a:spcPct val="0"/>
              </a:spcBef>
              <a:buClrTx/>
              <a:buSzTx/>
              <a:defRPr kumimoji="1" sz="1200">
                <a:solidFill>
                  <a:schemeClr val="tx1"/>
                </a:solidFill>
                <a:latin typeface="Times New Roman" pitchFamily="18" charset="0"/>
              </a:defRPr>
            </a:lvl1pPr>
          </a:lstStyle>
          <a:p>
            <a:pPr>
              <a:defRPr/>
            </a:pPr>
            <a:endParaRPr lang="sv-SE" altLang="sv-SE"/>
          </a:p>
        </p:txBody>
      </p:sp>
      <p:sp>
        <p:nvSpPr>
          <p:cNvPr id="9223" name="Rectangle 7">
            <a:extLst>
              <a:ext uri="{FF2B5EF4-FFF2-40B4-BE49-F238E27FC236}">
                <a16:creationId xmlns:a16="http://schemas.microsoft.com/office/drawing/2014/main" id="{07132F86-CDD3-4C80-8100-12D3EE68C977}"/>
              </a:ext>
            </a:extLst>
          </p:cNvPr>
          <p:cNvSpPr>
            <a:spLocks noGrp="1" noChangeArrowheads="1"/>
          </p:cNvSpPr>
          <p:nvPr>
            <p:ph type="sldNum" sz="quarter" idx="5"/>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2" rIns="91424" bIns="45712" numCol="1" anchor="b" anchorCtr="0" compatLnSpc="1">
            <a:prstTxWarp prst="textNoShape">
              <a:avLst/>
            </a:prstTxWarp>
          </a:bodyPr>
          <a:lstStyle>
            <a:lvl1pPr algn="r" eaLnBrk="1" hangingPunct="1">
              <a:spcBef>
                <a:spcPct val="0"/>
              </a:spcBef>
              <a:buClrTx/>
              <a:buSzTx/>
              <a:defRPr kumimoji="1" sz="1200" smtClean="0">
                <a:solidFill>
                  <a:schemeClr val="tx1"/>
                </a:solidFill>
                <a:latin typeface="Times New Roman" panose="02020603050405020304" pitchFamily="18" charset="0"/>
              </a:defRPr>
            </a:lvl1pPr>
          </a:lstStyle>
          <a:p>
            <a:pPr>
              <a:defRPr/>
            </a:pPr>
            <a:fld id="{63D73C8B-706D-4622-A748-4205BF438CD0}" type="slidenum">
              <a:rPr lang="sv-SE" altLang="sv-SE"/>
              <a:pPr>
                <a:defRPr/>
              </a:pPr>
              <a:t>‹#›</a:t>
            </a:fld>
            <a:endParaRPr lang="sv-SE" altLang="sv-S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Platshållare för bildobjekt 1">
            <a:extLst>
              <a:ext uri="{FF2B5EF4-FFF2-40B4-BE49-F238E27FC236}">
                <a16:creationId xmlns:a16="http://schemas.microsoft.com/office/drawing/2014/main" id="{422A911A-6C85-449B-A362-CDC3D0B90952}"/>
              </a:ext>
            </a:extLst>
          </p:cNvPr>
          <p:cNvSpPr>
            <a:spLocks noGrp="1" noRot="1" noChangeAspect="1" noChangeArrowheads="1" noTextEdit="1"/>
          </p:cNvSpPr>
          <p:nvPr>
            <p:ph type="sldImg"/>
          </p:nvPr>
        </p:nvSpPr>
        <p:spPr>
          <a:ln/>
        </p:spPr>
      </p:sp>
      <p:sp>
        <p:nvSpPr>
          <p:cNvPr id="6147" name="Platshållare för anteckningar 2">
            <a:extLst>
              <a:ext uri="{FF2B5EF4-FFF2-40B4-BE49-F238E27FC236}">
                <a16:creationId xmlns:a16="http://schemas.microsoft.com/office/drawing/2014/main" id="{96018D6C-8EE3-4B4E-B087-440C14A00462}"/>
              </a:ext>
            </a:extLst>
          </p:cNvPr>
          <p:cNvSpPr>
            <a:spLocks noGrp="1" noChangeArrowheads="1"/>
          </p:cNvSpPr>
          <p:nvPr>
            <p:ph type="body" idx="1"/>
          </p:nvPr>
        </p:nvSpPr>
        <p:spPr>
          <a:noFill/>
        </p:spPr>
        <p:txBody>
          <a:bodyPr/>
          <a:lstStyle/>
          <a:p>
            <a:pPr eaLnBrk="1" hangingPunct="1"/>
            <a:endParaRPr lang="sv-SE" altLang="sv-SE"/>
          </a:p>
          <a:p>
            <a:pPr eaLnBrk="1" hangingPunct="1"/>
            <a:r>
              <a:rPr lang="sv-SE" altLang="sv-SE"/>
              <a:t> </a:t>
            </a:r>
            <a:r>
              <a:rPr lang="sv-SE" altLang="sv-SE" b="1"/>
              <a:t>Syfte med bilden: </a:t>
            </a:r>
            <a:r>
              <a:rPr lang="sv-SE" altLang="sv-SE"/>
              <a:t>Rubriken för materialet om försurning och kalkning. </a:t>
            </a:r>
          </a:p>
        </p:txBody>
      </p:sp>
      <p:sp>
        <p:nvSpPr>
          <p:cNvPr id="6148" name="Platshållare för bildnummer 3">
            <a:extLst>
              <a:ext uri="{FF2B5EF4-FFF2-40B4-BE49-F238E27FC236}">
                <a16:creationId xmlns:a16="http://schemas.microsoft.com/office/drawing/2014/main" id="{825FFE64-FAD2-4CD6-9FF0-01157443EAF6}"/>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B36F15-4E90-41F6-B1FC-996C798D69D7}" type="slidenum">
              <a:rPr lang="sv-SE" altLang="sv-SE"/>
              <a:pPr>
                <a:spcBef>
                  <a:spcPct val="0"/>
                </a:spcBef>
              </a:pPr>
              <a:t>1</a:t>
            </a:fld>
            <a:endParaRPr lang="sv-SE" altLang="sv-S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a:defRPr/>
            </a:pPr>
            <a:fld id="{63D73C8B-706D-4622-A748-4205BF438CD0}" type="slidenum">
              <a:rPr lang="sv-SE" altLang="sv-SE" smtClean="0"/>
              <a:pPr>
                <a:defRPr/>
              </a:pPr>
              <a:t>10</a:t>
            </a:fld>
            <a:endParaRPr lang="sv-SE" altLang="sv-SE"/>
          </a:p>
        </p:txBody>
      </p:sp>
    </p:spTree>
    <p:extLst>
      <p:ext uri="{BB962C8B-B14F-4D97-AF65-F5344CB8AC3E}">
        <p14:creationId xmlns:p14="http://schemas.microsoft.com/office/powerpoint/2010/main" val="2687882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Platshållare för bildobjekt 1">
            <a:extLst>
              <a:ext uri="{FF2B5EF4-FFF2-40B4-BE49-F238E27FC236}">
                <a16:creationId xmlns:a16="http://schemas.microsoft.com/office/drawing/2014/main" id="{8AFF02EB-2AA0-47BC-A904-6E9C7D752FBD}"/>
              </a:ext>
            </a:extLst>
          </p:cNvPr>
          <p:cNvSpPr>
            <a:spLocks noGrp="1" noRot="1" noChangeAspect="1" noChangeArrowheads="1" noTextEdit="1"/>
          </p:cNvSpPr>
          <p:nvPr>
            <p:ph type="sldImg"/>
          </p:nvPr>
        </p:nvSpPr>
        <p:spPr>
          <a:ln/>
        </p:spPr>
      </p:sp>
      <p:sp>
        <p:nvSpPr>
          <p:cNvPr id="23555" name="Platshållare för anteckningar 2">
            <a:extLst>
              <a:ext uri="{FF2B5EF4-FFF2-40B4-BE49-F238E27FC236}">
                <a16:creationId xmlns:a16="http://schemas.microsoft.com/office/drawing/2014/main" id="{26280E70-B7B9-410F-877C-C981F4801C2F}"/>
              </a:ext>
            </a:extLst>
          </p:cNvPr>
          <p:cNvSpPr>
            <a:spLocks noGrp="1" noChangeArrowheads="1"/>
          </p:cNvSpPr>
          <p:nvPr>
            <p:ph type="body" idx="1"/>
          </p:nvPr>
        </p:nvSpPr>
        <p:spPr>
          <a:noFill/>
        </p:spPr>
        <p:txBody>
          <a:bodyPr/>
          <a:lstStyle/>
          <a:p>
            <a:pPr eaLnBrk="1" hangingPunct="1"/>
            <a:r>
              <a:rPr lang="sv-SE" altLang="sv-SE" b="1" dirty="0"/>
              <a:t>Syfte med bilden: </a:t>
            </a:r>
            <a:r>
              <a:rPr lang="sv-SE" altLang="sv-SE" dirty="0"/>
              <a:t>Försurande luftföroreningar transporteras mellan länder och därför är det viktigt att man samarbetar över gränserna för att komma åt problemen med utsläppen. </a:t>
            </a:r>
          </a:p>
          <a:p>
            <a:pPr eaLnBrk="1" hangingPunct="1"/>
            <a:endParaRPr lang="sv-SE" altLang="sv-SE" dirty="0"/>
          </a:p>
          <a:p>
            <a:pPr eaLnBrk="1" hangingPunct="1"/>
            <a:r>
              <a:rPr lang="sv-SE" altLang="sv-SE" b="1" dirty="0"/>
              <a:t>Fördjupning: </a:t>
            </a:r>
            <a:r>
              <a:rPr lang="sv-SE" altLang="sv-SE" dirty="0"/>
              <a:t>De försurande luftföroreningarna förs från land till land. Länder måste samarbeta för att åstadkomma utsläppsminskningar. Man har lyckats komma överens om begränsningar genom internationella avtal och sedan genomfört dem också. Genom att samarbeta har man alltså lyckats lösa ett miljöproblem! </a:t>
            </a:r>
          </a:p>
          <a:p>
            <a:pPr eaLnBrk="1" hangingPunct="1"/>
            <a:r>
              <a:rPr lang="sv-SE" altLang="sv-SE" dirty="0"/>
              <a:t>Exempel på två avtal är: </a:t>
            </a:r>
          </a:p>
          <a:p>
            <a:pPr eaLnBrk="1" hangingPunct="1"/>
            <a:r>
              <a:rPr lang="sv-SE" altLang="sv-SE" dirty="0"/>
              <a:t>- 1985 antog de flesta EU-länder ett avtal kallat Svavelprotokollet, för att minska svavelutsläppen med 30 % fram till 1993 (jämfört med 1980 års nivå). Alla länder som skrev under avtalet, och även många av dem som inte gjorde det, uppnådde dessa utsläppsminskningar. </a:t>
            </a:r>
          </a:p>
          <a:p>
            <a:pPr eaLnBrk="1" hangingPunct="1"/>
            <a:r>
              <a:rPr lang="sv-SE" altLang="sv-SE" dirty="0"/>
              <a:t>- 1994 undertecknade ett antal EU-länder det andra svavelprotokollet och sedan dess har alla EU-länder uppnått målet med att minska de försurande utsläppen med 35 % jämfört med 1990 års nivå. </a:t>
            </a:r>
          </a:p>
          <a:p>
            <a:pPr eaLnBrk="1" hangingPunct="1"/>
            <a:r>
              <a:rPr lang="sv-SE" altLang="sv-SE" dirty="0"/>
              <a:t>Försurningsproblemen som kom från några få och stora utsläppskällor har varit förhållandevis lätta att åtgärda. Men dagens problem med växthusgaser och kvävenedfall är däremot mycket svårare att åtgärda eftersom det kräver förändringar i folks livsstil. </a:t>
            </a:r>
          </a:p>
          <a:p>
            <a:pPr eaLnBrk="1" hangingPunct="1"/>
            <a:endParaRPr lang="sv-SE" altLang="sv-SE" b="1" dirty="0"/>
          </a:p>
          <a:p>
            <a:pPr eaLnBrk="1" hangingPunct="1"/>
            <a:r>
              <a:rPr lang="sv-SE" altLang="sv-SE" b="1" dirty="0"/>
              <a:t>Tänkbara arbetsuppgifter: </a:t>
            </a:r>
            <a:r>
              <a:rPr lang="sv-SE" altLang="sv-SE" dirty="0"/>
              <a:t>Läs mer om olika utsläppsavtal på http://www.airclim.se</a:t>
            </a:r>
          </a:p>
          <a:p>
            <a:pPr eaLnBrk="1" hangingPunct="1"/>
            <a:r>
              <a:rPr lang="sv-SE" altLang="sv-SE" dirty="0"/>
              <a:t>Fundera över vilka vanor eller ovanor vi skulle kunna ändra på för att minska kväveutsläppen. </a:t>
            </a:r>
          </a:p>
        </p:txBody>
      </p:sp>
      <p:sp>
        <p:nvSpPr>
          <p:cNvPr id="23556" name="Platshållare för bildnummer 3">
            <a:extLst>
              <a:ext uri="{FF2B5EF4-FFF2-40B4-BE49-F238E27FC236}">
                <a16:creationId xmlns:a16="http://schemas.microsoft.com/office/drawing/2014/main" id="{DDAA794B-7891-4C9D-AD32-AF64C32FC09D}"/>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068969D-AE04-4680-A172-A94FE6E5961C}" type="slidenum">
              <a:rPr lang="sv-SE" altLang="sv-SE"/>
              <a:pPr>
                <a:spcBef>
                  <a:spcPct val="0"/>
                </a:spcBef>
              </a:pPr>
              <a:t>11</a:t>
            </a:fld>
            <a:endParaRPr lang="sv-SE" altLang="sv-S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a:defRPr/>
            </a:pPr>
            <a:fld id="{63D73C8B-706D-4622-A748-4205BF438CD0}" type="slidenum">
              <a:rPr lang="sv-SE" altLang="sv-SE" smtClean="0"/>
              <a:pPr>
                <a:defRPr/>
              </a:pPr>
              <a:t>12</a:t>
            </a:fld>
            <a:endParaRPr lang="sv-SE" altLang="sv-SE"/>
          </a:p>
        </p:txBody>
      </p:sp>
    </p:spTree>
    <p:extLst>
      <p:ext uri="{BB962C8B-B14F-4D97-AF65-F5344CB8AC3E}">
        <p14:creationId xmlns:p14="http://schemas.microsoft.com/office/powerpoint/2010/main" val="902685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latshållare för bildobjekt 1">
            <a:extLst>
              <a:ext uri="{FF2B5EF4-FFF2-40B4-BE49-F238E27FC236}">
                <a16:creationId xmlns:a16="http://schemas.microsoft.com/office/drawing/2014/main" id="{C76736CD-5072-4C19-88D8-CCF1F504E86E}"/>
              </a:ext>
            </a:extLst>
          </p:cNvPr>
          <p:cNvSpPr>
            <a:spLocks noGrp="1" noRot="1" noChangeAspect="1" noChangeArrowheads="1" noTextEdit="1"/>
          </p:cNvSpPr>
          <p:nvPr>
            <p:ph type="sldImg"/>
          </p:nvPr>
        </p:nvSpPr>
        <p:spPr>
          <a:ln/>
        </p:spPr>
      </p:sp>
      <p:sp>
        <p:nvSpPr>
          <p:cNvPr id="26627" name="Platshållare för anteckningar 2">
            <a:extLst>
              <a:ext uri="{FF2B5EF4-FFF2-40B4-BE49-F238E27FC236}">
                <a16:creationId xmlns:a16="http://schemas.microsoft.com/office/drawing/2014/main" id="{163F0DA4-93C4-4F02-B8FA-F0D61F2D5FAB}"/>
              </a:ext>
            </a:extLst>
          </p:cNvPr>
          <p:cNvSpPr>
            <a:spLocks noGrp="1" noChangeArrowheads="1"/>
          </p:cNvSpPr>
          <p:nvPr>
            <p:ph type="body" idx="1"/>
          </p:nvPr>
        </p:nvSpPr>
        <p:spPr>
          <a:noFill/>
        </p:spPr>
        <p:txBody>
          <a:bodyPr/>
          <a:lstStyle/>
          <a:p>
            <a:pPr eaLnBrk="1" hangingPunct="1"/>
            <a:r>
              <a:rPr lang="sv-SE" altLang="sv-SE" b="1" dirty="0"/>
              <a:t>Syfte med bilden: </a:t>
            </a:r>
            <a:r>
              <a:rPr lang="sv-SE" altLang="sv-SE" dirty="0"/>
              <a:t>Några exempel på hur försurningen drabbar naturen och djuren. </a:t>
            </a:r>
          </a:p>
          <a:p>
            <a:pPr eaLnBrk="1" hangingPunct="1"/>
            <a:endParaRPr lang="sv-SE" altLang="sv-SE" dirty="0"/>
          </a:p>
          <a:p>
            <a:pPr eaLnBrk="1" hangingPunct="1"/>
            <a:r>
              <a:rPr lang="sv-SE" altLang="sv-SE" b="1" dirty="0"/>
              <a:t>Fördjupning: </a:t>
            </a:r>
            <a:r>
              <a:rPr lang="sv-SE" altLang="sv-SE" dirty="0"/>
              <a:t>Exempel på försurningskänsliga arter är mört, elritsa, öring, flodkräfta och flodpärlmussla. Exempel på mer försurningståliga arter är abborre och gädda. Försurnings-känsliga bottendjur som snäckor, musslor och kräftdjur börjar minska i antal redan vid pH-värden kring 6. Sjöar med pH-värden kring 4,5 kan vara helt fisktomma. </a:t>
            </a:r>
          </a:p>
          <a:p>
            <a:pPr eaLnBrk="1" hangingPunct="1"/>
            <a:r>
              <a:rPr lang="sv-SE" altLang="sv-SE" dirty="0"/>
              <a:t>Den främsta orsaken till skadorna tycks vara att försurningen medför ökade halter av aluminium i en giftig form. Men även den höga halten av vätejoner gör att exempelvis fiskar blir stressade och att fiskrommen skadas. </a:t>
            </a:r>
          </a:p>
          <a:p>
            <a:pPr eaLnBrk="1" hangingPunct="1"/>
            <a:r>
              <a:rPr lang="sv-SE" altLang="sv-SE" dirty="0"/>
              <a:t>När marken försuras blir metaller som kvicksilver mer rörliga och transporteras i högre grad ut i sjöar och vattendrag. Kvicksilver anrikas högt upp i näringskedjan, exempelvis hos rovfisk som gädda. Har försurningen lett till att biomassan av fisk i en sjö minskat späds den tillgängliga mängden kvicksilver ut på färre fiskar. Minskar födounderlaget för rovfisken växer den långsammare vilket också ökar risken att rovfisken får förhöjda halter av kvicksilver. Sjöar med förhöjda halter finns i hela Jönköpings län, men är koncentrerade till de områden som är mest utsatta för försurning. </a:t>
            </a:r>
          </a:p>
          <a:p>
            <a:pPr eaLnBrk="1" hangingPunct="1"/>
            <a:r>
              <a:rPr lang="sv-SE" altLang="sv-SE" dirty="0"/>
              <a:t>Flodkräftan är den ursprungliga svenska kräftarten. Kräftpest och försurning är de två </a:t>
            </a:r>
          </a:p>
          <a:p>
            <a:pPr eaLnBrk="1" hangingPunct="1"/>
            <a:r>
              <a:rPr lang="sv-SE" altLang="sv-SE" dirty="0"/>
              <a:t>största orsakerna till att flodkräftan gått tillbaka. </a:t>
            </a:r>
          </a:p>
          <a:p>
            <a:pPr eaLnBrk="1" hangingPunct="1"/>
            <a:r>
              <a:rPr lang="sv-SE" altLang="sv-SE" dirty="0"/>
              <a:t>Försurningen är även en av orsakerna till att flodpärlmusslan blivit allt mer sällsynt. Andra orsaker till artens försvinnande är pärlfiske, dikningar, rensningar, utbyggnad av vattendrag och ökad närsaltsbelastning. Flodpärlmusslan är beroende av ett välbuffrat vatten för uppbyggandet av ett skal men är också beroende av att det finns gott om öring som fungerar som värddjur för flodpärlmusslans larver. </a:t>
            </a:r>
          </a:p>
          <a:p>
            <a:pPr eaLnBrk="1" hangingPunct="1"/>
            <a:r>
              <a:rPr lang="sv-SE" altLang="sv-SE" dirty="0"/>
              <a:t>Öring är känslig mot låga pH-värden och höga aluminiumhalter. I vatten där öring har funnits, men slagits ut av försurning är det möjligt att den kan komma tillbaka, om vattenkvaliteten blir bättre, tack vara sitt utpräglade vandringsbeteende. Detta förutsätter däremot att inga vandringshinder (dammar, vägtrummor och liknande) finns i vägen. </a:t>
            </a:r>
          </a:p>
          <a:p>
            <a:pPr eaLnBrk="1" hangingPunct="1"/>
            <a:r>
              <a:rPr lang="sv-SE" altLang="sv-SE" dirty="0"/>
              <a:t>I Jönköpings län är mörten den sjölevande fiskart som slagits ut i flest (ca 90) sjöar. I vissa sjöar har den återkoloniserat eller återintroducerats efter kalkning, men den saknas än idag i många sjöar. </a:t>
            </a:r>
          </a:p>
          <a:p>
            <a:pPr eaLnBrk="1" hangingPunct="1"/>
            <a:r>
              <a:rPr lang="sv-SE" altLang="sv-SE" dirty="0"/>
              <a:t>En annan fiskart som har drabbats hårt av försurning i Jönköpings län är elritsan, även kallad </a:t>
            </a:r>
          </a:p>
          <a:p>
            <a:pPr eaLnBrk="1" hangingPunct="1"/>
            <a:r>
              <a:rPr lang="sv-SE" altLang="sv-SE" dirty="0"/>
              <a:t>kvidd eller </a:t>
            </a:r>
            <a:r>
              <a:rPr lang="sv-SE" altLang="sv-SE" dirty="0" err="1"/>
              <a:t>ärling</a:t>
            </a:r>
            <a:r>
              <a:rPr lang="sv-SE" altLang="sv-SE" dirty="0"/>
              <a:t>. Elritsan är mycket vandringsbenägen och kan effektivt fly försurade vatten. För att sedan komma tillbaka är den beroende av fria vandringsvägar, då dess förmåga att passera vandringshinder är begränsad. </a:t>
            </a:r>
          </a:p>
          <a:p>
            <a:pPr eaLnBrk="1" hangingPunct="1"/>
            <a:r>
              <a:rPr lang="sv-SE" altLang="sv-SE" dirty="0"/>
              <a:t>Även groddjur är känsliga mot försurning. Speciellt känsliga för låga pH-värden är de i stadiet ägg och yngel. </a:t>
            </a:r>
          </a:p>
          <a:p>
            <a:pPr eaLnBrk="1" hangingPunct="1"/>
            <a:r>
              <a:rPr lang="sv-SE" altLang="sv-SE" dirty="0"/>
              <a:t>Sammansättningen av fågelarter förändras vid försurning. I en försurad sjö ökar till exempel </a:t>
            </a:r>
          </a:p>
          <a:p>
            <a:pPr eaLnBrk="1" hangingPunct="1"/>
            <a:r>
              <a:rPr lang="sv-SE" altLang="sv-SE" dirty="0"/>
              <a:t>knipor markant medan lommen minskar. Anledningen är födovalet. De fiskätande fåglarna som fiskgjuse och lom får problem när fisken slås ut av försurningen. Strömstare och forsärla missgynnas av en minskad tillgång på bottenfauna (smådjur i och vid botten i vattnet). Förhöjda kvicksilverhalter som bland annat orsakas av försurningen är ett problem för fiskätande fågel, som fiskgjuse, som är högt upp i näringskedjan. </a:t>
            </a:r>
          </a:p>
          <a:p>
            <a:pPr eaLnBrk="1" hangingPunct="1"/>
            <a:r>
              <a:rPr lang="sv-SE" altLang="sv-SE" dirty="0"/>
              <a:t>Utter är beroende av en hög täthet av fisk och kräftor. Den främsta orsaken till utterns tillbakagång är höga halter av miljögifter i utterns föda. Genom den minskade fisktillgången i </a:t>
            </a:r>
          </a:p>
          <a:p>
            <a:pPr eaLnBrk="1" hangingPunct="1"/>
            <a:r>
              <a:rPr lang="sv-SE" altLang="sv-SE" dirty="0"/>
              <a:t>försurade vatten koncentreras miljögifter till de kvarvarande individerna. Detta kan vara en </a:t>
            </a:r>
          </a:p>
          <a:p>
            <a:pPr eaLnBrk="1" hangingPunct="1"/>
            <a:r>
              <a:rPr lang="sv-SE" altLang="sv-SE" dirty="0"/>
              <a:t>orsak till varför utterns försvinnande i Jönköpings län i hög grad följer försurningens utbredning. </a:t>
            </a:r>
          </a:p>
          <a:p>
            <a:pPr eaLnBrk="1" hangingPunct="1"/>
            <a:endParaRPr lang="sv-SE" altLang="sv-SE" b="1" dirty="0"/>
          </a:p>
          <a:p>
            <a:pPr eaLnBrk="1" hangingPunct="1"/>
            <a:r>
              <a:rPr lang="sv-SE" altLang="sv-SE" b="1" dirty="0"/>
              <a:t>Tänkbara arbetsuppgifter: </a:t>
            </a:r>
          </a:p>
          <a:p>
            <a:pPr eaLnBrk="1" hangingPunct="1"/>
            <a:r>
              <a:rPr lang="sv-SE" altLang="sv-SE" dirty="0"/>
              <a:t>Undersök en närliggande sjö eller å. Ta ett vattenprov och analysera pH-värdet. Ta reda på vilka fiskarter det finns i den närliggande sjön eller ån. Är de arter som finns känsliga för försurning? Håva med en håv och titta på vilka bottendjur det finns i vattnet. Kan de berätta något om vattenkvaliteten? Vilka fåglar förekommer vid vattnet? Leta rätt på mer information om försurningskänsliga arter, som exempelvis flodpärlmussla, öring, elritsa, flodkräfta, mört och utter. </a:t>
            </a:r>
          </a:p>
        </p:txBody>
      </p:sp>
      <p:sp>
        <p:nvSpPr>
          <p:cNvPr id="26628" name="Platshållare för bildnummer 3">
            <a:extLst>
              <a:ext uri="{FF2B5EF4-FFF2-40B4-BE49-F238E27FC236}">
                <a16:creationId xmlns:a16="http://schemas.microsoft.com/office/drawing/2014/main" id="{55078B24-664E-411B-8D92-03AD7F585C7C}"/>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C1A9ACF-1563-4F86-A062-4C74C4B61BC4}" type="slidenum">
              <a:rPr lang="sv-SE" altLang="sv-SE"/>
              <a:pPr>
                <a:spcBef>
                  <a:spcPct val="0"/>
                </a:spcBef>
              </a:pPr>
              <a:t>13</a:t>
            </a:fld>
            <a:endParaRPr lang="sv-SE" altLang="sv-S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latshållare för bildobjekt 1">
            <a:extLst>
              <a:ext uri="{FF2B5EF4-FFF2-40B4-BE49-F238E27FC236}">
                <a16:creationId xmlns:a16="http://schemas.microsoft.com/office/drawing/2014/main" id="{46399021-E5F9-4462-B198-CB8EF07FB2A1}"/>
              </a:ext>
            </a:extLst>
          </p:cNvPr>
          <p:cNvSpPr>
            <a:spLocks noGrp="1" noRot="1" noChangeAspect="1" noChangeArrowheads="1" noTextEdit="1"/>
          </p:cNvSpPr>
          <p:nvPr>
            <p:ph type="sldImg"/>
          </p:nvPr>
        </p:nvSpPr>
        <p:spPr>
          <a:ln/>
        </p:spPr>
      </p:sp>
      <p:sp>
        <p:nvSpPr>
          <p:cNvPr id="28675" name="Platshållare för anteckningar 2">
            <a:extLst>
              <a:ext uri="{FF2B5EF4-FFF2-40B4-BE49-F238E27FC236}">
                <a16:creationId xmlns:a16="http://schemas.microsoft.com/office/drawing/2014/main" id="{75C21778-F322-4872-BB2B-3B5E072C7056}"/>
              </a:ext>
            </a:extLst>
          </p:cNvPr>
          <p:cNvSpPr>
            <a:spLocks noGrp="1" noChangeArrowheads="1"/>
          </p:cNvSpPr>
          <p:nvPr>
            <p:ph type="body" idx="1"/>
          </p:nvPr>
        </p:nvSpPr>
        <p:spPr>
          <a:noFill/>
        </p:spPr>
        <p:txBody>
          <a:bodyPr/>
          <a:lstStyle/>
          <a:p>
            <a:pPr eaLnBrk="1" hangingPunct="1"/>
            <a:r>
              <a:rPr lang="sv-SE" altLang="sv-SE" b="1"/>
              <a:t>Syfte med bilden: </a:t>
            </a:r>
            <a:r>
              <a:rPr lang="sv-SE" altLang="sv-SE"/>
              <a:t>Bilden visar att man kalkar mot försurning. </a:t>
            </a:r>
          </a:p>
        </p:txBody>
      </p:sp>
      <p:sp>
        <p:nvSpPr>
          <p:cNvPr id="28676" name="Platshållare för bildnummer 3">
            <a:extLst>
              <a:ext uri="{FF2B5EF4-FFF2-40B4-BE49-F238E27FC236}">
                <a16:creationId xmlns:a16="http://schemas.microsoft.com/office/drawing/2014/main" id="{7CA3C3B5-CDB6-4609-982F-6CC5E4B62919}"/>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19A496F-6444-4C63-A2C9-DBC97F4B6E0A}" type="slidenum">
              <a:rPr lang="sv-SE" altLang="sv-SE"/>
              <a:pPr>
                <a:spcBef>
                  <a:spcPct val="0"/>
                </a:spcBef>
              </a:pPr>
              <a:t>14</a:t>
            </a:fld>
            <a:endParaRPr lang="sv-SE" altLang="sv-S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a:defRPr/>
            </a:pPr>
            <a:fld id="{63D73C8B-706D-4622-A748-4205BF438CD0}" type="slidenum">
              <a:rPr lang="sv-SE" altLang="sv-SE" smtClean="0"/>
              <a:pPr>
                <a:defRPr/>
              </a:pPr>
              <a:t>15</a:t>
            </a:fld>
            <a:endParaRPr lang="sv-SE" altLang="sv-SE"/>
          </a:p>
        </p:txBody>
      </p:sp>
    </p:spTree>
    <p:extLst>
      <p:ext uri="{BB962C8B-B14F-4D97-AF65-F5344CB8AC3E}">
        <p14:creationId xmlns:p14="http://schemas.microsoft.com/office/powerpoint/2010/main" val="203256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Platshållare för bildobjekt 1">
            <a:extLst>
              <a:ext uri="{FF2B5EF4-FFF2-40B4-BE49-F238E27FC236}">
                <a16:creationId xmlns:a16="http://schemas.microsoft.com/office/drawing/2014/main" id="{6D711D88-FE5D-4588-A13F-A16CB70EE56F}"/>
              </a:ext>
            </a:extLst>
          </p:cNvPr>
          <p:cNvSpPr>
            <a:spLocks noGrp="1" noRot="1" noChangeAspect="1" noChangeArrowheads="1" noTextEdit="1"/>
          </p:cNvSpPr>
          <p:nvPr>
            <p:ph type="sldImg"/>
          </p:nvPr>
        </p:nvSpPr>
        <p:spPr>
          <a:ln/>
        </p:spPr>
      </p:sp>
      <p:sp>
        <p:nvSpPr>
          <p:cNvPr id="31747" name="Platshållare för anteckningar 2">
            <a:extLst>
              <a:ext uri="{FF2B5EF4-FFF2-40B4-BE49-F238E27FC236}">
                <a16:creationId xmlns:a16="http://schemas.microsoft.com/office/drawing/2014/main" id="{EE674EF5-7017-43AB-A9CE-156B771C315F}"/>
              </a:ext>
            </a:extLst>
          </p:cNvPr>
          <p:cNvSpPr>
            <a:spLocks noGrp="1" noChangeArrowheads="1"/>
          </p:cNvSpPr>
          <p:nvPr>
            <p:ph type="body" idx="1"/>
          </p:nvPr>
        </p:nvSpPr>
        <p:spPr>
          <a:noFill/>
        </p:spPr>
        <p:txBody>
          <a:bodyPr/>
          <a:lstStyle/>
          <a:p>
            <a:pPr eaLnBrk="1" hangingPunct="1"/>
            <a:r>
              <a:rPr lang="sv-SE" altLang="sv-SE" b="1"/>
              <a:t>Syfte med bilden: </a:t>
            </a:r>
            <a:r>
              <a:rPr lang="sv-SE" altLang="sv-SE"/>
              <a:t>Den kemiska formeln för kalk och vad händer när man kalkar. </a:t>
            </a:r>
          </a:p>
          <a:p>
            <a:pPr eaLnBrk="1" hangingPunct="1"/>
            <a:endParaRPr lang="sv-SE" altLang="sv-SE"/>
          </a:p>
          <a:p>
            <a:pPr eaLnBrk="1" hangingPunct="1"/>
            <a:r>
              <a:rPr lang="sv-SE" altLang="sv-SE" b="1"/>
              <a:t>Fördjupning: </a:t>
            </a:r>
            <a:r>
              <a:rPr lang="sv-SE" altLang="sv-SE"/>
              <a:t>Kalk, CaCO3, är basiskt och neutraliserar syra. När man kalkar påverkar man pH-värdet direkt och vattenkemin blir bättre. </a:t>
            </a:r>
          </a:p>
          <a:p>
            <a:pPr eaLnBrk="1" hangingPunct="1"/>
            <a:r>
              <a:rPr lang="sv-SE" altLang="sv-SE"/>
              <a:t>Kalk finns i lite olika former. Kalk finns som mycket finmalet mjöl eller i grövre form, som små ”kulor”. Den grövre kalken används mer och mer för att undvika att det dammar på omgivningarna vid kalkning. En annan fördel med grövre kalk är att den tar längre tid att lösa upp sig vilket medför att kalkeffekten blir jämn och långvarig. </a:t>
            </a:r>
          </a:p>
          <a:p>
            <a:pPr eaLnBrk="1" hangingPunct="1"/>
            <a:endParaRPr lang="sv-SE" altLang="sv-SE" b="1"/>
          </a:p>
          <a:p>
            <a:pPr eaLnBrk="1" hangingPunct="1"/>
            <a:r>
              <a:rPr lang="sv-SE" altLang="sv-SE" b="1"/>
              <a:t>Tänkbara arbetsuppgifter: </a:t>
            </a:r>
            <a:r>
              <a:rPr lang="sv-SE" altLang="sv-SE"/>
              <a:t>Ta lite vatten från en sjö eller ett vattendrag och mät pH-värdet. Häll sedan i lite kalk och mät pH-värdet igen. </a:t>
            </a:r>
          </a:p>
        </p:txBody>
      </p:sp>
      <p:sp>
        <p:nvSpPr>
          <p:cNvPr id="31748" name="Platshållare för bildnummer 3">
            <a:extLst>
              <a:ext uri="{FF2B5EF4-FFF2-40B4-BE49-F238E27FC236}">
                <a16:creationId xmlns:a16="http://schemas.microsoft.com/office/drawing/2014/main" id="{14388D93-B9E3-4D06-A4E7-B10FCFAAD199}"/>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BB035D-EBE7-4E7E-A706-8F44E49E4D7D}" type="slidenum">
              <a:rPr lang="sv-SE" altLang="sv-SE"/>
              <a:pPr>
                <a:spcBef>
                  <a:spcPct val="0"/>
                </a:spcBef>
              </a:pPr>
              <a:t>16</a:t>
            </a:fld>
            <a:endParaRPr lang="sv-SE" altLang="sv-S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a:defRPr/>
            </a:pPr>
            <a:fld id="{63D73C8B-706D-4622-A748-4205BF438CD0}" type="slidenum">
              <a:rPr lang="sv-SE" altLang="sv-SE" smtClean="0"/>
              <a:pPr>
                <a:defRPr/>
              </a:pPr>
              <a:t>17</a:t>
            </a:fld>
            <a:endParaRPr lang="sv-SE" altLang="sv-SE"/>
          </a:p>
        </p:txBody>
      </p:sp>
    </p:spTree>
    <p:extLst>
      <p:ext uri="{BB962C8B-B14F-4D97-AF65-F5344CB8AC3E}">
        <p14:creationId xmlns:p14="http://schemas.microsoft.com/office/powerpoint/2010/main" val="614689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Platshållare för bildobjekt 1">
            <a:extLst>
              <a:ext uri="{FF2B5EF4-FFF2-40B4-BE49-F238E27FC236}">
                <a16:creationId xmlns:a16="http://schemas.microsoft.com/office/drawing/2014/main" id="{071944FD-C864-45AC-914C-14C6DD9A62DA}"/>
              </a:ext>
            </a:extLst>
          </p:cNvPr>
          <p:cNvSpPr>
            <a:spLocks noGrp="1" noRot="1" noChangeAspect="1" noChangeArrowheads="1" noTextEdit="1"/>
          </p:cNvSpPr>
          <p:nvPr>
            <p:ph type="sldImg"/>
          </p:nvPr>
        </p:nvSpPr>
        <p:spPr>
          <a:ln/>
        </p:spPr>
      </p:sp>
      <p:sp>
        <p:nvSpPr>
          <p:cNvPr id="34819" name="Platshållare för anteckningar 2">
            <a:extLst>
              <a:ext uri="{FF2B5EF4-FFF2-40B4-BE49-F238E27FC236}">
                <a16:creationId xmlns:a16="http://schemas.microsoft.com/office/drawing/2014/main" id="{DCE4542C-16B5-4B48-99A3-D0694EDD62CB}"/>
              </a:ext>
            </a:extLst>
          </p:cNvPr>
          <p:cNvSpPr>
            <a:spLocks noGrp="1" noChangeArrowheads="1"/>
          </p:cNvSpPr>
          <p:nvPr>
            <p:ph type="body" idx="1"/>
          </p:nvPr>
        </p:nvSpPr>
        <p:spPr>
          <a:noFill/>
        </p:spPr>
        <p:txBody>
          <a:bodyPr/>
          <a:lstStyle/>
          <a:p>
            <a:pPr eaLnBrk="1" hangingPunct="1"/>
            <a:r>
              <a:rPr lang="sv-SE" altLang="sv-SE" b="1"/>
              <a:t>Syfte med bilden: </a:t>
            </a:r>
            <a:r>
              <a:rPr lang="sv-SE" altLang="sv-SE"/>
              <a:t>Bilderna visar olika metoder för kalkning. </a:t>
            </a:r>
          </a:p>
          <a:p>
            <a:pPr eaLnBrk="1" hangingPunct="1"/>
            <a:endParaRPr lang="sv-SE" altLang="sv-SE"/>
          </a:p>
          <a:p>
            <a:pPr eaLnBrk="1" hangingPunct="1"/>
            <a:r>
              <a:rPr lang="sv-SE" altLang="sv-SE" b="1"/>
              <a:t>Fördjupning: </a:t>
            </a:r>
            <a:r>
              <a:rPr lang="sv-SE" altLang="sv-SE"/>
              <a:t>Kalkning med helikopter på våtmark är den vanligaste metoden i Jönköpings län. Ofta används metoden i kombination med kalkning av sjöar. Fördelen med att kalka våtmarker är att kalken ligger kvar länge och långsamt ”sipprar ut” till nedströms liggande vatten. Det ger en stabil och jämn kalkningseffekt. En mindre sjö kan ha en snabb omsättningstid (ett mått på hur lång tid det teoretiskt tar att byta ut sjöns vatten genom tillrinning) och då försvinner kalken snabbt ur vattensystemet och ger då inte den önskvärda effekten. Våtmarker med höga eller mycket höga naturvärden ska inte kalkas. </a:t>
            </a:r>
          </a:p>
          <a:p>
            <a:pPr eaLnBrk="1" hangingPunct="1"/>
            <a:r>
              <a:rPr lang="sv-SE" altLang="sv-SE"/>
              <a:t>Cirka 40 % av kalken i Jönköpings län läggs direkt i sjöar. Sjökalkning med båt väljs i första hand eftersom detta är ekonomiskt fördelaktigt och har mindre negativ påverkan på miljön. Alternativet är spridning med helikopter som är dyrare och ger upphov till damning som skadar lavar och mossor i strandkanten runt sjön. Dessutom kan det ge negativa effekter för boende och friluftsliv. Helikopterspridning väljs då sjöarna är små eller då de inte är tillgängliga via bilväg. </a:t>
            </a:r>
          </a:p>
          <a:p>
            <a:pPr eaLnBrk="1" hangingPunct="1"/>
            <a:r>
              <a:rPr lang="sv-SE" altLang="sv-SE"/>
              <a:t>Kalken, som läggs i en sjö, på en våtmark eller i ett vattendrag, rinner vidare med vattnet och ger även effekt i många andra sjöar och vattendrag som ligger längre nedströms. </a:t>
            </a:r>
          </a:p>
          <a:p>
            <a:pPr eaLnBrk="1" hangingPunct="1"/>
            <a:r>
              <a:rPr lang="sv-SE" altLang="sv-SE"/>
              <a:t>Doserare används för kalkning av vattendrag eller en nedströms belägen sjö. Doseraren tillför kalk direkt till vattendraget från en silo som fylls från en lastbil. I Jönköpings län finns det bara en doserare i drift och den ligger i Gislaveds kommun. </a:t>
            </a:r>
          </a:p>
          <a:p>
            <a:pPr eaLnBrk="1" hangingPunct="1"/>
            <a:endParaRPr lang="sv-SE" altLang="sv-SE" b="1"/>
          </a:p>
          <a:p>
            <a:pPr eaLnBrk="1" hangingPunct="1"/>
            <a:r>
              <a:rPr lang="sv-SE" altLang="sv-SE" b="1"/>
              <a:t>Tänkbara arbetsuppgifter: </a:t>
            </a:r>
            <a:r>
              <a:rPr lang="sv-SE" altLang="sv-SE"/>
              <a:t>Läs mer om försurning och kalkning på Naturvårdsverkets hemsida http://www.naturvardsverket.se. </a:t>
            </a:r>
          </a:p>
        </p:txBody>
      </p:sp>
      <p:sp>
        <p:nvSpPr>
          <p:cNvPr id="34820" name="Platshållare för bildnummer 3">
            <a:extLst>
              <a:ext uri="{FF2B5EF4-FFF2-40B4-BE49-F238E27FC236}">
                <a16:creationId xmlns:a16="http://schemas.microsoft.com/office/drawing/2014/main" id="{821B5837-AEC7-4B67-861F-CE496D07DE27}"/>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5B8FE3-8564-4E13-8951-6F77A079B4AE}" type="slidenum">
              <a:rPr lang="sv-SE" altLang="sv-SE"/>
              <a:pPr>
                <a:spcBef>
                  <a:spcPct val="0"/>
                </a:spcBef>
              </a:pPr>
              <a:t>18</a:t>
            </a:fld>
            <a:endParaRPr lang="sv-SE" altLang="sv-S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a:defRPr/>
            </a:pPr>
            <a:fld id="{63D73C8B-706D-4622-A748-4205BF438CD0}" type="slidenum">
              <a:rPr lang="sv-SE" altLang="sv-SE" smtClean="0"/>
              <a:pPr>
                <a:defRPr/>
              </a:pPr>
              <a:t>19</a:t>
            </a:fld>
            <a:endParaRPr lang="sv-SE" altLang="sv-SE"/>
          </a:p>
        </p:txBody>
      </p:sp>
    </p:spTree>
    <p:extLst>
      <p:ext uri="{BB962C8B-B14F-4D97-AF65-F5344CB8AC3E}">
        <p14:creationId xmlns:p14="http://schemas.microsoft.com/office/powerpoint/2010/main" val="1657679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latshållare för bildobjekt 1">
            <a:extLst>
              <a:ext uri="{FF2B5EF4-FFF2-40B4-BE49-F238E27FC236}">
                <a16:creationId xmlns:a16="http://schemas.microsoft.com/office/drawing/2014/main" id="{EA151F02-60D0-4722-B62C-6AD93E3E7FE6}"/>
              </a:ext>
            </a:extLst>
          </p:cNvPr>
          <p:cNvSpPr>
            <a:spLocks noGrp="1" noRot="1" noChangeAspect="1" noChangeArrowheads="1" noTextEdit="1"/>
          </p:cNvSpPr>
          <p:nvPr>
            <p:ph type="sldImg"/>
          </p:nvPr>
        </p:nvSpPr>
        <p:spPr>
          <a:ln/>
        </p:spPr>
      </p:sp>
      <p:sp>
        <p:nvSpPr>
          <p:cNvPr id="8195" name="Platshållare för anteckningar 2">
            <a:extLst>
              <a:ext uri="{FF2B5EF4-FFF2-40B4-BE49-F238E27FC236}">
                <a16:creationId xmlns:a16="http://schemas.microsoft.com/office/drawing/2014/main" id="{505691EE-37BA-4D2F-96FD-50E2A9C02B88}"/>
              </a:ext>
            </a:extLst>
          </p:cNvPr>
          <p:cNvSpPr>
            <a:spLocks noGrp="1" noChangeArrowheads="1"/>
          </p:cNvSpPr>
          <p:nvPr>
            <p:ph type="body" idx="1"/>
          </p:nvPr>
        </p:nvSpPr>
        <p:spPr>
          <a:noFill/>
        </p:spPr>
        <p:txBody>
          <a:bodyPr/>
          <a:lstStyle/>
          <a:p>
            <a:pPr eaLnBrk="1" hangingPunct="1"/>
            <a:endParaRPr lang="sv-SE" altLang="sv-SE" dirty="0"/>
          </a:p>
          <a:p>
            <a:pPr eaLnBrk="1" hangingPunct="1"/>
            <a:r>
              <a:rPr lang="sv-SE" altLang="sv-SE" b="1" dirty="0"/>
              <a:t>Syfte med bilden: </a:t>
            </a:r>
            <a:r>
              <a:rPr lang="sv-SE" altLang="sv-SE" dirty="0"/>
              <a:t>Inledning. Hur försurningen började och upptäcktes. </a:t>
            </a:r>
          </a:p>
          <a:p>
            <a:pPr eaLnBrk="1" hangingPunct="1"/>
            <a:endParaRPr lang="sv-SE" altLang="sv-SE" dirty="0"/>
          </a:p>
          <a:p>
            <a:pPr eaLnBrk="1" hangingPunct="1"/>
            <a:r>
              <a:rPr lang="sv-SE" altLang="sv-SE" b="1" dirty="0"/>
              <a:t>Fördjupning: </a:t>
            </a:r>
            <a:r>
              <a:rPr lang="sv-SE" altLang="sv-SE" dirty="0"/>
              <a:t>Upptäckten av försurningen började när fiskerikonsulenten Ulf Lundin på våren 1967 ringde upp professor Svante Odén. Lundin hade konstaterat fiskdöd i många tidigare fina lax- och </a:t>
            </a:r>
            <a:r>
              <a:rPr lang="sv-SE" altLang="sv-SE" dirty="0" err="1"/>
              <a:t>öringvatten</a:t>
            </a:r>
            <a:r>
              <a:rPr lang="sv-SE" altLang="sv-SE" dirty="0"/>
              <a:t>. När han mätte vattnet, låg pH-värdena i närheten av 4. Lundin frågade Odén om det kunde finnas något samband mellan den omfattande oljeeldningen och surheten i vattnet? Avdelningen som Odén arbetade på vid meteorologiska institutionen hade under flera års tid samlat in data för att analysera kemin i nederbörden. Dessa data hade tidigare granskats på grund av att man ifrågasatte nyttan av den. Lundins fråga gav Odén anledning att återigen granska data, denna gång ur en ny synvinkel. Odéns slutsats blev häpnadsväckande. </a:t>
            </a:r>
          </a:p>
          <a:p>
            <a:pPr eaLnBrk="1" hangingPunct="1"/>
            <a:r>
              <a:rPr lang="sv-SE" altLang="sv-SE" dirty="0"/>
              <a:t>Odén publicerade en artikel i Dagens Nyheter som hette ”Nederbördens försurning”. Han visade i artikeln att nederbörden i Europa under en 20-årsperiod gradvis försurats så att pH-värdet på många håll sjunkit till under 4,7. Förklaringen var, menade Odén, svavelföreningar från kol- och oljeeldning i England och på kontinenten, vilka i atmosfären omvandlades till svavelsyra. Odén varnade för allvarliga effekter på mark och vatten, t.ex. att fisk kunde försvinna från försurade vatten. Tidningsartikeln följdes senare upp med flera vetenskapliga rapporter. Odéns upptäckter, som fick ett stort internationellt genomslag, var startskottet för förhandlingar om åtgärder i syfte att minska svavelutsläppen i Europa. </a:t>
            </a:r>
          </a:p>
          <a:p>
            <a:pPr eaLnBrk="1" hangingPunct="1"/>
            <a:endParaRPr lang="sv-SE" altLang="sv-SE" b="1" dirty="0"/>
          </a:p>
          <a:p>
            <a:pPr eaLnBrk="1" hangingPunct="1"/>
            <a:r>
              <a:rPr lang="sv-SE" altLang="sv-SE" b="1" dirty="0"/>
              <a:t>Tänkbar arbetsuppgift: </a:t>
            </a:r>
            <a:r>
              <a:rPr lang="sv-SE" altLang="sv-SE" dirty="0"/>
              <a:t>Sök mer information om Svante Odén och Ulf Lundin. </a:t>
            </a:r>
          </a:p>
          <a:p>
            <a:pPr eaLnBrk="1" hangingPunct="1"/>
            <a:r>
              <a:rPr lang="sv-SE" altLang="sv-SE" dirty="0"/>
              <a:t>Leta rätt på Svante Odéns artikel om ”Nederbördens försurning”. </a:t>
            </a:r>
          </a:p>
        </p:txBody>
      </p:sp>
      <p:sp>
        <p:nvSpPr>
          <p:cNvPr id="8196" name="Platshållare för bildnummer 3">
            <a:extLst>
              <a:ext uri="{FF2B5EF4-FFF2-40B4-BE49-F238E27FC236}">
                <a16:creationId xmlns:a16="http://schemas.microsoft.com/office/drawing/2014/main" id="{53E7DE69-C896-446C-B9B1-7665E4B74E30}"/>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38786C8-38A0-48A3-A7DE-58FAC60D927F}" type="slidenum">
              <a:rPr lang="sv-SE" altLang="sv-SE"/>
              <a:pPr>
                <a:spcBef>
                  <a:spcPct val="0"/>
                </a:spcBef>
              </a:pPr>
              <a:t>2</a:t>
            </a:fld>
            <a:endParaRPr lang="sv-SE" altLang="sv-S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latshållare för bildobjekt 1">
            <a:extLst>
              <a:ext uri="{FF2B5EF4-FFF2-40B4-BE49-F238E27FC236}">
                <a16:creationId xmlns:a16="http://schemas.microsoft.com/office/drawing/2014/main" id="{686E13C8-BCFE-4BAB-8306-68B6A441D357}"/>
              </a:ext>
            </a:extLst>
          </p:cNvPr>
          <p:cNvSpPr>
            <a:spLocks noGrp="1" noRot="1" noChangeAspect="1" noChangeArrowheads="1" noTextEdit="1"/>
          </p:cNvSpPr>
          <p:nvPr>
            <p:ph type="sldImg"/>
          </p:nvPr>
        </p:nvSpPr>
        <p:spPr>
          <a:ln/>
        </p:spPr>
      </p:sp>
      <p:sp>
        <p:nvSpPr>
          <p:cNvPr id="37891" name="Platshållare för anteckningar 2">
            <a:extLst>
              <a:ext uri="{FF2B5EF4-FFF2-40B4-BE49-F238E27FC236}">
                <a16:creationId xmlns:a16="http://schemas.microsoft.com/office/drawing/2014/main" id="{92159503-2FF1-4D95-8FC3-9B81AB75550A}"/>
              </a:ext>
            </a:extLst>
          </p:cNvPr>
          <p:cNvSpPr>
            <a:spLocks noGrp="1" noChangeArrowheads="1"/>
          </p:cNvSpPr>
          <p:nvPr>
            <p:ph type="body" idx="1"/>
          </p:nvPr>
        </p:nvSpPr>
        <p:spPr>
          <a:noFill/>
        </p:spPr>
        <p:txBody>
          <a:bodyPr/>
          <a:lstStyle/>
          <a:p>
            <a:pPr eaLnBrk="1" hangingPunct="1"/>
            <a:r>
              <a:rPr lang="sv-SE" altLang="sv-SE" b="1"/>
              <a:t>Syfte med bilden: </a:t>
            </a:r>
            <a:r>
              <a:rPr lang="sv-SE" altLang="sv-SE"/>
              <a:t>Kartan visar vilka och hur stora områden som kalkas i Jönköpings län. Vissa områden har mycket kalkning och stora försurningsproblem, medan andra områden i länet inte kalkas alls. </a:t>
            </a:r>
          </a:p>
          <a:p>
            <a:pPr eaLnBrk="1" hangingPunct="1"/>
            <a:endParaRPr lang="sv-SE" altLang="sv-SE"/>
          </a:p>
          <a:p>
            <a:pPr eaLnBrk="1" hangingPunct="1"/>
            <a:r>
              <a:rPr lang="sv-SE" altLang="sv-SE" b="1"/>
              <a:t>Fördjupning: </a:t>
            </a:r>
            <a:r>
              <a:rPr lang="sv-SE" altLang="sv-SE"/>
              <a:t>Knappt hälften (ca 40 %) av Jönköping läns yta är områden där sjöar och vattendrag kalkas. Hela länet har varit utsatt för försurande nedfall under en lång period. Men värst drabbat av försurning är den sydvästra delen i länet. </a:t>
            </a:r>
          </a:p>
        </p:txBody>
      </p:sp>
      <p:sp>
        <p:nvSpPr>
          <p:cNvPr id="37892" name="Platshållare för bildnummer 3">
            <a:extLst>
              <a:ext uri="{FF2B5EF4-FFF2-40B4-BE49-F238E27FC236}">
                <a16:creationId xmlns:a16="http://schemas.microsoft.com/office/drawing/2014/main" id="{4C319426-1704-4F32-A30B-4C86E76BB07E}"/>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D0F906F-7417-4DB8-8820-5857A95DBD6B}" type="slidenum">
              <a:rPr lang="sv-SE" altLang="sv-SE"/>
              <a:pPr>
                <a:spcBef>
                  <a:spcPct val="0"/>
                </a:spcBef>
              </a:pPr>
              <a:t>20</a:t>
            </a:fld>
            <a:endParaRPr lang="sv-SE" altLang="sv-S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Platshållare för bildobjekt 1">
            <a:extLst>
              <a:ext uri="{FF2B5EF4-FFF2-40B4-BE49-F238E27FC236}">
                <a16:creationId xmlns:a16="http://schemas.microsoft.com/office/drawing/2014/main" id="{2EC4868C-E6EA-4E4D-B3AE-A7F2551AA3F8}"/>
              </a:ext>
            </a:extLst>
          </p:cNvPr>
          <p:cNvSpPr>
            <a:spLocks noGrp="1" noRot="1" noChangeAspect="1" noChangeArrowheads="1" noTextEdit="1"/>
          </p:cNvSpPr>
          <p:nvPr>
            <p:ph type="sldImg"/>
          </p:nvPr>
        </p:nvSpPr>
        <p:spPr>
          <a:ln/>
        </p:spPr>
      </p:sp>
      <p:sp>
        <p:nvSpPr>
          <p:cNvPr id="39939" name="Platshållare för anteckningar 2">
            <a:extLst>
              <a:ext uri="{FF2B5EF4-FFF2-40B4-BE49-F238E27FC236}">
                <a16:creationId xmlns:a16="http://schemas.microsoft.com/office/drawing/2014/main" id="{28A31286-9D52-4E76-99DE-27A7AC3F0ACE}"/>
              </a:ext>
            </a:extLst>
          </p:cNvPr>
          <p:cNvSpPr>
            <a:spLocks noGrp="1" noChangeArrowheads="1"/>
          </p:cNvSpPr>
          <p:nvPr>
            <p:ph type="body" idx="1"/>
          </p:nvPr>
        </p:nvSpPr>
        <p:spPr>
          <a:noFill/>
        </p:spPr>
        <p:txBody>
          <a:bodyPr/>
          <a:lstStyle/>
          <a:p>
            <a:pPr eaLnBrk="1" hangingPunct="1"/>
            <a:r>
              <a:rPr lang="sv-SE" altLang="sv-SE" b="1"/>
              <a:t>Syfte med bilden: </a:t>
            </a:r>
            <a:r>
              <a:rPr lang="sv-SE" altLang="sv-SE"/>
              <a:t>Förklaring till varför vissa områden kalkas mer och andra mindre. </a:t>
            </a:r>
          </a:p>
          <a:p>
            <a:pPr eaLnBrk="1" hangingPunct="1"/>
            <a:endParaRPr lang="sv-SE" altLang="sv-SE"/>
          </a:p>
          <a:p>
            <a:pPr eaLnBrk="1" hangingPunct="1"/>
            <a:r>
              <a:rPr lang="sv-SE" altLang="sv-SE" b="1"/>
              <a:t>Fördjupning: </a:t>
            </a:r>
            <a:r>
              <a:rPr lang="sv-SE" altLang="sv-SE"/>
              <a:t>Berggrunden i Jönköpings län domineras av urberg, det vill säga granit och gnejs. Lokala undantag finns med inslag av grönsten och mer basiska bergarter. Detta gör att stora delar av länet består av moräner med låg basmättnadsgrad och med liten motståndskraft mot försurning. </a:t>
            </a:r>
          </a:p>
          <a:p>
            <a:pPr eaLnBrk="1" hangingPunct="1"/>
            <a:r>
              <a:rPr lang="sv-SE" altLang="sv-SE"/>
              <a:t>Den sydvästra delen i länet, som är värst drabbat av försurning, har en kombination av högt nedfall av försurande ämnen och marker med lågt naturligt innehåll av buffrande ämnen. Området öster om Vättern är ett undantag där inlandsisen fört med sig mer kalkhaltiga moräner från kalkstensbergen i Västergötland. Men även i dessa delar kunde kritiskt låga pH-värden mätas upp när nedfallet var som störst. Idag förekommer detta bara i undantagsfall i mindre vattendrag. Tranås och Aneby kommuner har inga försurningsproblem och därmed ingen kalkning. </a:t>
            </a:r>
          </a:p>
          <a:p>
            <a:pPr eaLnBrk="1" hangingPunct="1"/>
            <a:endParaRPr lang="sv-SE" altLang="sv-SE" b="1"/>
          </a:p>
          <a:p>
            <a:pPr eaLnBrk="1" hangingPunct="1"/>
            <a:r>
              <a:rPr lang="sv-SE" altLang="sv-SE" b="1"/>
              <a:t>Tänkbara arbetsuppgifter: </a:t>
            </a:r>
            <a:r>
              <a:rPr lang="sv-SE" altLang="sv-SE"/>
              <a:t>Ta reda på om sjöar eller vattendrag kalkas i det område där du bor. Ta reda på vilken berggrund det är i olika delar av länet eller där du bor. Hur ser det ut i övriga Sverige, vilken berggrund är det i olika delar av landet? Varför har Öland, Gotland och Skåne inga försurningsproblem? </a:t>
            </a:r>
          </a:p>
        </p:txBody>
      </p:sp>
      <p:sp>
        <p:nvSpPr>
          <p:cNvPr id="39940" name="Platshållare för bildnummer 3">
            <a:extLst>
              <a:ext uri="{FF2B5EF4-FFF2-40B4-BE49-F238E27FC236}">
                <a16:creationId xmlns:a16="http://schemas.microsoft.com/office/drawing/2014/main" id="{514B600C-A8DC-4F35-A798-E74D5EC98CBE}"/>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5898D5D-6491-4227-9820-22643A660B9F}" type="slidenum">
              <a:rPr lang="sv-SE" altLang="sv-SE"/>
              <a:pPr>
                <a:spcBef>
                  <a:spcPct val="0"/>
                </a:spcBef>
              </a:pPr>
              <a:t>21</a:t>
            </a:fld>
            <a:endParaRPr lang="sv-SE" altLang="sv-S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Platshållare för bildobjekt 1">
            <a:extLst>
              <a:ext uri="{FF2B5EF4-FFF2-40B4-BE49-F238E27FC236}">
                <a16:creationId xmlns:a16="http://schemas.microsoft.com/office/drawing/2014/main" id="{66658B92-EB65-4CDD-A405-E64D0FBC60C1}"/>
              </a:ext>
            </a:extLst>
          </p:cNvPr>
          <p:cNvSpPr>
            <a:spLocks noGrp="1" noRot="1" noChangeAspect="1" noChangeArrowheads="1" noTextEdit="1"/>
          </p:cNvSpPr>
          <p:nvPr>
            <p:ph type="sldImg"/>
          </p:nvPr>
        </p:nvSpPr>
        <p:spPr>
          <a:ln/>
        </p:spPr>
      </p:sp>
      <p:sp>
        <p:nvSpPr>
          <p:cNvPr id="41987" name="Platshållare för anteckningar 2">
            <a:extLst>
              <a:ext uri="{FF2B5EF4-FFF2-40B4-BE49-F238E27FC236}">
                <a16:creationId xmlns:a16="http://schemas.microsoft.com/office/drawing/2014/main" id="{CB118499-B81B-40F0-B2F8-165543A47A46}"/>
              </a:ext>
            </a:extLst>
          </p:cNvPr>
          <p:cNvSpPr>
            <a:spLocks noGrp="1" noChangeArrowheads="1"/>
          </p:cNvSpPr>
          <p:nvPr>
            <p:ph type="body" idx="1"/>
          </p:nvPr>
        </p:nvSpPr>
        <p:spPr>
          <a:noFill/>
        </p:spPr>
        <p:txBody>
          <a:bodyPr/>
          <a:lstStyle/>
          <a:p>
            <a:pPr eaLnBrk="1" hangingPunct="1"/>
            <a:r>
              <a:rPr lang="sv-SE" altLang="sv-SE" b="1" dirty="0"/>
              <a:t>Syfte med bilden: </a:t>
            </a:r>
            <a:r>
              <a:rPr lang="sv-SE" altLang="sv-SE" dirty="0"/>
              <a:t>Visar hur många ton kalk det går åt i Jönköpings län och vad det kostar. Siffrorna gäller för år 2018. Totalkostnaden är 14 miljoner kronor per år, i den summan ingår kalk och administration.</a:t>
            </a:r>
          </a:p>
          <a:p>
            <a:pPr eaLnBrk="1" hangingPunct="1"/>
            <a:endParaRPr lang="sv-SE" altLang="sv-SE" dirty="0"/>
          </a:p>
          <a:p>
            <a:pPr eaLnBrk="1" hangingPunct="1"/>
            <a:r>
              <a:rPr lang="sv-SE" altLang="sv-SE" b="1" dirty="0"/>
              <a:t>Tänkbara arbetsuppgifter: </a:t>
            </a:r>
            <a:r>
              <a:rPr lang="sv-SE" altLang="sv-SE" dirty="0"/>
              <a:t>Ta reda på hur mycket kalkningen kostar i andra län i Sverige och hur mycket man kalkar jämfört med Jönköpings län. </a:t>
            </a:r>
          </a:p>
          <a:p>
            <a:pPr eaLnBrk="1" hangingPunct="1"/>
            <a:r>
              <a:rPr lang="sv-SE" altLang="sv-SE" dirty="0"/>
              <a:t>Läs mer om försurning och kalkning i Jönköpings län på Länsstyrelsen i Jönköpings läns hemsida, sökord försurning. </a:t>
            </a:r>
          </a:p>
        </p:txBody>
      </p:sp>
      <p:sp>
        <p:nvSpPr>
          <p:cNvPr id="41988" name="Platshållare för bildnummer 3">
            <a:extLst>
              <a:ext uri="{FF2B5EF4-FFF2-40B4-BE49-F238E27FC236}">
                <a16:creationId xmlns:a16="http://schemas.microsoft.com/office/drawing/2014/main" id="{76C4AF67-F672-4AF2-AFE9-A4D91C96F793}"/>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15414D0-740A-4DAD-BA5F-4D9CA47F2277}" type="slidenum">
              <a:rPr lang="sv-SE" altLang="sv-SE"/>
              <a:pPr>
                <a:spcBef>
                  <a:spcPct val="0"/>
                </a:spcBef>
              </a:pPr>
              <a:t>22</a:t>
            </a:fld>
            <a:endParaRPr lang="sv-SE" altLang="sv-S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a:defRPr/>
            </a:pPr>
            <a:fld id="{63D73C8B-706D-4622-A748-4205BF438CD0}" type="slidenum">
              <a:rPr lang="sv-SE" altLang="sv-SE" smtClean="0"/>
              <a:pPr>
                <a:defRPr/>
              </a:pPr>
              <a:t>23</a:t>
            </a:fld>
            <a:endParaRPr lang="sv-SE" altLang="sv-SE"/>
          </a:p>
        </p:txBody>
      </p:sp>
    </p:spTree>
    <p:extLst>
      <p:ext uri="{BB962C8B-B14F-4D97-AF65-F5344CB8AC3E}">
        <p14:creationId xmlns:p14="http://schemas.microsoft.com/office/powerpoint/2010/main" val="372315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Platshållare för bildobjekt 1">
            <a:extLst>
              <a:ext uri="{FF2B5EF4-FFF2-40B4-BE49-F238E27FC236}">
                <a16:creationId xmlns:a16="http://schemas.microsoft.com/office/drawing/2014/main" id="{75B79F1D-1A76-42B9-9AF2-4B00007DF669}"/>
              </a:ext>
            </a:extLst>
          </p:cNvPr>
          <p:cNvSpPr>
            <a:spLocks noGrp="1" noRot="1" noChangeAspect="1" noChangeArrowheads="1" noTextEdit="1"/>
          </p:cNvSpPr>
          <p:nvPr>
            <p:ph type="sldImg"/>
          </p:nvPr>
        </p:nvSpPr>
        <p:spPr>
          <a:ln/>
        </p:spPr>
      </p:sp>
      <p:sp>
        <p:nvSpPr>
          <p:cNvPr id="45059" name="Platshållare för anteckningar 2">
            <a:extLst>
              <a:ext uri="{FF2B5EF4-FFF2-40B4-BE49-F238E27FC236}">
                <a16:creationId xmlns:a16="http://schemas.microsoft.com/office/drawing/2014/main" id="{2438C959-FFAC-42C1-9ED9-48A3E8B5102E}"/>
              </a:ext>
            </a:extLst>
          </p:cNvPr>
          <p:cNvSpPr>
            <a:spLocks noGrp="1" noChangeArrowheads="1"/>
          </p:cNvSpPr>
          <p:nvPr>
            <p:ph type="body" idx="1"/>
          </p:nvPr>
        </p:nvSpPr>
        <p:spPr>
          <a:noFill/>
        </p:spPr>
        <p:txBody>
          <a:bodyPr/>
          <a:lstStyle/>
          <a:p>
            <a:pPr eaLnBrk="1" hangingPunct="1"/>
            <a:r>
              <a:rPr lang="sv-SE" altLang="sv-SE" b="1"/>
              <a:t>Syfte med bilden: </a:t>
            </a:r>
            <a:r>
              <a:rPr lang="sv-SE" altLang="sv-SE"/>
              <a:t>Exempel på problem som gör att arter ibland inte kan komma tillbaka till en sjö eller ett vattendrag på egen hand. </a:t>
            </a:r>
          </a:p>
          <a:p>
            <a:pPr eaLnBrk="1" hangingPunct="1"/>
            <a:endParaRPr lang="sv-SE" altLang="sv-SE"/>
          </a:p>
          <a:p>
            <a:pPr eaLnBrk="1" hangingPunct="1"/>
            <a:r>
              <a:rPr lang="sv-SE" altLang="sv-SE" b="1"/>
              <a:t>Fördjupning: </a:t>
            </a:r>
            <a:r>
              <a:rPr lang="sv-SE" altLang="sv-SE"/>
              <a:t>I många fall räcker det inte med att enbart höja pH-värdet med hjälp av kalkning för att en sjö eller ett vattendrag ska få tillbaka de naturvärden som fanns innan försurningen. För att få tillbaka de växter och djur som fanns tidigare kan det behövas så kallade restaureringsåtgärder. I första hand ska naturlig återkolonisation underlättas, till exempel genom att öppna vandringsvägar för fisk och återställa vattenmiljöer. Ibland är inte sådana åtgärder tillräckliga och då måste utslagna arter som flodkräfta, öring och mört återintroduceras genom utplantering.</a:t>
            </a:r>
          </a:p>
        </p:txBody>
      </p:sp>
      <p:sp>
        <p:nvSpPr>
          <p:cNvPr id="45060" name="Platshållare för bildnummer 3">
            <a:extLst>
              <a:ext uri="{FF2B5EF4-FFF2-40B4-BE49-F238E27FC236}">
                <a16:creationId xmlns:a16="http://schemas.microsoft.com/office/drawing/2014/main" id="{DA53ECAB-3E1C-41D9-8376-43BC6B5B8FEB}"/>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617B1FD-BE02-42A1-8F09-4FD4A392DEF9}" type="slidenum">
              <a:rPr lang="sv-SE" altLang="sv-SE"/>
              <a:pPr>
                <a:spcBef>
                  <a:spcPct val="0"/>
                </a:spcBef>
              </a:pPr>
              <a:t>24</a:t>
            </a:fld>
            <a:endParaRPr lang="sv-SE" altLang="sv-S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latshållare för bildobjekt 1">
            <a:extLst>
              <a:ext uri="{FF2B5EF4-FFF2-40B4-BE49-F238E27FC236}">
                <a16:creationId xmlns:a16="http://schemas.microsoft.com/office/drawing/2014/main" id="{1A49E331-A244-409C-83C0-42358C6AB49C}"/>
              </a:ext>
            </a:extLst>
          </p:cNvPr>
          <p:cNvSpPr>
            <a:spLocks noGrp="1" noRot="1" noChangeAspect="1" noChangeArrowheads="1" noTextEdit="1"/>
          </p:cNvSpPr>
          <p:nvPr>
            <p:ph type="sldImg"/>
          </p:nvPr>
        </p:nvSpPr>
        <p:spPr>
          <a:ln/>
        </p:spPr>
      </p:sp>
      <p:sp>
        <p:nvSpPr>
          <p:cNvPr id="47107" name="Platshållare för anteckningar 2">
            <a:extLst>
              <a:ext uri="{FF2B5EF4-FFF2-40B4-BE49-F238E27FC236}">
                <a16:creationId xmlns:a16="http://schemas.microsoft.com/office/drawing/2014/main" id="{6FCB275B-4843-40D2-B607-43093B517EF0}"/>
              </a:ext>
            </a:extLst>
          </p:cNvPr>
          <p:cNvSpPr>
            <a:spLocks noGrp="1" noChangeArrowheads="1"/>
          </p:cNvSpPr>
          <p:nvPr>
            <p:ph type="body" idx="1"/>
          </p:nvPr>
        </p:nvSpPr>
        <p:spPr>
          <a:noFill/>
        </p:spPr>
        <p:txBody>
          <a:bodyPr/>
          <a:lstStyle/>
          <a:p>
            <a:pPr eaLnBrk="1" hangingPunct="1"/>
            <a:r>
              <a:rPr lang="sv-SE" altLang="sv-SE" b="1"/>
              <a:t>Syfte med bilden: </a:t>
            </a:r>
            <a:r>
              <a:rPr lang="sv-SE" altLang="sv-SE"/>
              <a:t>Exempel på en lösning på problem som gör att arter ibland inte kan komma tillbaka till en sjö eller ett vattendrag på egen hand. </a:t>
            </a:r>
          </a:p>
          <a:p>
            <a:pPr eaLnBrk="1" hangingPunct="1"/>
            <a:endParaRPr lang="sv-SE" altLang="sv-SE"/>
          </a:p>
          <a:p>
            <a:pPr eaLnBrk="1" hangingPunct="1"/>
            <a:r>
              <a:rPr lang="sv-SE" altLang="sv-SE" b="1"/>
              <a:t>Fördjupning: </a:t>
            </a:r>
            <a:r>
              <a:rPr lang="sv-SE" altLang="sv-SE"/>
              <a:t>För att bevara biologisk mångfald och restaurera vattensystem som har skadats av försurning görs följande restaureringsåtgärder: 1) Borttagande av vandringshinder som förhindrar fri vandring inom ett vatten och därmed försvårar naturlig återkolonisering. 2) Biotopvård, till exempel återställning av block och sten i vattendrag som har rensats, för att förbättra livsmiljön för en specifik art så att återkolonisering underlättas. 3) Byggande av fiskväg, det vill säga en konstgjord vandringsväg förbi ett vandringshinder 4) Återintroduktion, det vill säga utsättning av en art i ett vatten där den tidigare funnits men har försvunnit på grund av försurning. </a:t>
            </a:r>
          </a:p>
          <a:p>
            <a:pPr eaLnBrk="1" hangingPunct="1"/>
            <a:r>
              <a:rPr lang="sv-SE" altLang="sv-SE"/>
              <a:t>Olika arter är olika känsliga för försurning. De som är känsliga har dessutom väldigt olika förutsättningar att återkomma till vatten där de en gång har slagits ut, även om vattenkvaliteten har förbättrats. Många vatteninsekter har ett landlevande stadie och har därmed goda möjligheter att återkolonisera. Andra arter kan förflytta sig genom att haka fast vid till exempel fåglar. Vissa rent vattenlevande arter kan ha mycket svårt att återvända. Flodkräftans möjligheter är till exempel mycket begränsade, eftersom den sällan ger sig ut på längre vandringar. Även flodpärlmusslan har svårt att komma tillbaka på egen hand om den har försvunnit från ett vattendrag. Det är endast under stadiet som parasit på små ungar av öring som flodpärlmusslan har möjlighet att förflytta sig längre sträckor. Öringen däremot har tack vare sitt utpräglade vandringsbeteende god förmåga att återkolonisera vatten. Det förutsätter dock att ett öringbestånd finns i närheten och att vandringshinder saknas. Även elritsan är mycket vandringsbenägen, men däremot sämre på att forcera vandringshinder. Detsamma gäller mört. </a:t>
            </a:r>
          </a:p>
        </p:txBody>
      </p:sp>
      <p:sp>
        <p:nvSpPr>
          <p:cNvPr id="47108" name="Platshållare för bildnummer 3">
            <a:extLst>
              <a:ext uri="{FF2B5EF4-FFF2-40B4-BE49-F238E27FC236}">
                <a16:creationId xmlns:a16="http://schemas.microsoft.com/office/drawing/2014/main" id="{007A7FDC-AC79-4F74-B687-9B34FF06B16A}"/>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8E4B33E-5B36-4D80-9959-363EFA971E8B}" type="slidenum">
              <a:rPr lang="sv-SE" altLang="sv-SE"/>
              <a:pPr>
                <a:spcBef>
                  <a:spcPct val="0"/>
                </a:spcBef>
              </a:pPr>
              <a:t>25</a:t>
            </a:fld>
            <a:endParaRPr lang="sv-SE" altLang="sv-S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a:extLst>
              <a:ext uri="{FF2B5EF4-FFF2-40B4-BE49-F238E27FC236}">
                <a16:creationId xmlns:a16="http://schemas.microsoft.com/office/drawing/2014/main" id="{A2834AE3-77CA-4331-BBF9-D7E9DF0F5795}"/>
              </a:ext>
            </a:extLst>
          </p:cNvPr>
          <p:cNvSpPr>
            <a:spLocks noGrp="1" noRot="1" noChangeAspect="1" noChangeArrowheads="1" noTextEdit="1"/>
          </p:cNvSpPr>
          <p:nvPr>
            <p:ph type="sldImg"/>
          </p:nvPr>
        </p:nvSpPr>
        <p:spPr>
          <a:ln/>
        </p:spPr>
      </p:sp>
      <p:sp>
        <p:nvSpPr>
          <p:cNvPr id="49155" name="Platshållare för anteckningar 2">
            <a:extLst>
              <a:ext uri="{FF2B5EF4-FFF2-40B4-BE49-F238E27FC236}">
                <a16:creationId xmlns:a16="http://schemas.microsoft.com/office/drawing/2014/main" id="{CD019E59-FC62-4FE5-9FF4-A5FDD89383D9}"/>
              </a:ext>
            </a:extLst>
          </p:cNvPr>
          <p:cNvSpPr>
            <a:spLocks noGrp="1" noChangeArrowheads="1"/>
          </p:cNvSpPr>
          <p:nvPr>
            <p:ph type="body" idx="1"/>
          </p:nvPr>
        </p:nvSpPr>
        <p:spPr>
          <a:noFill/>
        </p:spPr>
        <p:txBody>
          <a:bodyPr/>
          <a:lstStyle/>
          <a:p>
            <a:pPr eaLnBrk="1" hangingPunct="1"/>
            <a:r>
              <a:rPr lang="sv-SE" altLang="sv-SE" b="1"/>
              <a:t>Syfte med bilden: </a:t>
            </a:r>
            <a:r>
              <a:rPr lang="sv-SE" altLang="sv-SE"/>
              <a:t>Bilden visar ytterligare en lösning på att komma förbi ett hinder i ett vattendrag. </a:t>
            </a:r>
          </a:p>
          <a:p>
            <a:pPr eaLnBrk="1" hangingPunct="1"/>
            <a:endParaRPr lang="sv-SE" altLang="sv-SE"/>
          </a:p>
          <a:p>
            <a:pPr eaLnBrk="1" hangingPunct="1"/>
            <a:r>
              <a:rPr lang="sv-SE" altLang="sv-SE" b="1"/>
              <a:t>Tänkbara arbetsuppgifter: </a:t>
            </a:r>
            <a:r>
              <a:rPr lang="sv-SE" altLang="sv-SE"/>
              <a:t>Leta upp en sjö eller vattendrag i närheten där du bor</a:t>
            </a:r>
            <a:r>
              <a:rPr lang="sv-SE" altLang="sv-SE" b="1"/>
              <a:t>. </a:t>
            </a:r>
            <a:r>
              <a:rPr lang="sv-SE" altLang="sv-SE"/>
              <a:t>Finns det några synliga hinder för fiskar och andra djur att ta sig vidare i det vattendraget eller sjön? </a:t>
            </a:r>
          </a:p>
        </p:txBody>
      </p:sp>
      <p:sp>
        <p:nvSpPr>
          <p:cNvPr id="49156" name="Platshållare för bildnummer 3">
            <a:extLst>
              <a:ext uri="{FF2B5EF4-FFF2-40B4-BE49-F238E27FC236}">
                <a16:creationId xmlns:a16="http://schemas.microsoft.com/office/drawing/2014/main" id="{846EDB3F-3579-4902-A919-41FA2F44CAAA}"/>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D71D85E-FF73-4F91-831B-38459553C8DC}" type="slidenum">
              <a:rPr lang="sv-SE" altLang="sv-SE"/>
              <a:pPr>
                <a:spcBef>
                  <a:spcPct val="0"/>
                </a:spcBef>
              </a:pPr>
              <a:t>26</a:t>
            </a:fld>
            <a:endParaRPr lang="sv-SE" altLang="sv-S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Platshållare för bildobjekt 1">
            <a:extLst>
              <a:ext uri="{FF2B5EF4-FFF2-40B4-BE49-F238E27FC236}">
                <a16:creationId xmlns:a16="http://schemas.microsoft.com/office/drawing/2014/main" id="{C7EE0325-39AF-45A3-86C8-4D65EF9A1A4F}"/>
              </a:ext>
            </a:extLst>
          </p:cNvPr>
          <p:cNvSpPr>
            <a:spLocks noGrp="1" noRot="1" noChangeAspect="1" noChangeArrowheads="1" noTextEdit="1"/>
          </p:cNvSpPr>
          <p:nvPr>
            <p:ph type="sldImg"/>
          </p:nvPr>
        </p:nvSpPr>
        <p:spPr>
          <a:ln/>
        </p:spPr>
      </p:sp>
      <p:sp>
        <p:nvSpPr>
          <p:cNvPr id="51203" name="Platshållare för anteckningar 2">
            <a:extLst>
              <a:ext uri="{FF2B5EF4-FFF2-40B4-BE49-F238E27FC236}">
                <a16:creationId xmlns:a16="http://schemas.microsoft.com/office/drawing/2014/main" id="{9896E8F1-C3F5-44F1-B6B4-90B59ABE9D59}"/>
              </a:ext>
            </a:extLst>
          </p:cNvPr>
          <p:cNvSpPr>
            <a:spLocks noGrp="1" noChangeArrowheads="1"/>
          </p:cNvSpPr>
          <p:nvPr>
            <p:ph type="body" idx="1"/>
          </p:nvPr>
        </p:nvSpPr>
        <p:spPr>
          <a:noFill/>
        </p:spPr>
        <p:txBody>
          <a:bodyPr/>
          <a:lstStyle/>
          <a:p>
            <a:pPr eaLnBrk="1" hangingPunct="1"/>
            <a:r>
              <a:rPr lang="sv-SE" altLang="sv-SE" b="1"/>
              <a:t>Syfte med bilden: </a:t>
            </a:r>
            <a:r>
              <a:rPr lang="sv-SE" altLang="sv-SE"/>
              <a:t>Bilden tar upp problemet med onaturliga vattenmiljöer och ett exempel på hur man kan återskapa en naturlig vattenmiljö. </a:t>
            </a:r>
          </a:p>
          <a:p>
            <a:pPr eaLnBrk="1" hangingPunct="1"/>
            <a:endParaRPr lang="sv-SE" altLang="sv-SE"/>
          </a:p>
          <a:p>
            <a:pPr eaLnBrk="1" hangingPunct="1"/>
            <a:r>
              <a:rPr lang="sv-SE" altLang="sv-SE" b="1"/>
              <a:t>Fördjupning: </a:t>
            </a:r>
            <a:r>
              <a:rPr lang="sv-SE" altLang="sv-SE"/>
              <a:t>Många vattendrag har genom åren förändrats av människan. Till exempel har slingrande och strömmande vattendrag rensats och grävts om till raka kanaler. Förr i tiden använde man sådana kanaler bland annat för timmerflottning. Idag försöker man återställa vattendrag så att det naturliga djur- och växtlivet kan komma tillbaka igen. Slingrande och strömmande vattendrag med bottnar som har både stora och små stenar, träd som vält ner i </a:t>
            </a:r>
          </a:p>
          <a:p>
            <a:pPr eaLnBrk="1" hangingPunct="1"/>
            <a:r>
              <a:rPr lang="sv-SE" altLang="sv-SE"/>
              <a:t>vattnet och som ger skugga och gömställen för fiskyngel – allt detta är en bra livsmiljö för exempelvis öring och många andra djur. </a:t>
            </a:r>
          </a:p>
        </p:txBody>
      </p:sp>
      <p:sp>
        <p:nvSpPr>
          <p:cNvPr id="51204" name="Platshållare för bildnummer 3">
            <a:extLst>
              <a:ext uri="{FF2B5EF4-FFF2-40B4-BE49-F238E27FC236}">
                <a16:creationId xmlns:a16="http://schemas.microsoft.com/office/drawing/2014/main" id="{368053CF-7B40-4313-AAB0-68529BE6AA6E}"/>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D2D8DE-4AE7-4AAE-AD2B-7A7E15142992}" type="slidenum">
              <a:rPr lang="sv-SE" altLang="sv-SE"/>
              <a:pPr>
                <a:spcBef>
                  <a:spcPct val="0"/>
                </a:spcBef>
              </a:pPr>
              <a:t>27</a:t>
            </a:fld>
            <a:endParaRPr lang="sv-SE" altLang="sv-S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Platshållare för bildobjekt 1">
            <a:extLst>
              <a:ext uri="{FF2B5EF4-FFF2-40B4-BE49-F238E27FC236}">
                <a16:creationId xmlns:a16="http://schemas.microsoft.com/office/drawing/2014/main" id="{0CAFCE81-EBF9-48BD-86A2-2FB6392DFF53}"/>
              </a:ext>
            </a:extLst>
          </p:cNvPr>
          <p:cNvSpPr>
            <a:spLocks noGrp="1" noRot="1" noChangeAspect="1" noChangeArrowheads="1" noTextEdit="1"/>
          </p:cNvSpPr>
          <p:nvPr>
            <p:ph type="sldImg"/>
          </p:nvPr>
        </p:nvSpPr>
        <p:spPr>
          <a:ln/>
        </p:spPr>
      </p:sp>
      <p:sp>
        <p:nvSpPr>
          <p:cNvPr id="53251" name="Platshållare för anteckningar 2">
            <a:extLst>
              <a:ext uri="{FF2B5EF4-FFF2-40B4-BE49-F238E27FC236}">
                <a16:creationId xmlns:a16="http://schemas.microsoft.com/office/drawing/2014/main" id="{47463A46-EE48-4329-8542-04DF88773CDF}"/>
              </a:ext>
            </a:extLst>
          </p:cNvPr>
          <p:cNvSpPr>
            <a:spLocks noGrp="1" noChangeArrowheads="1"/>
          </p:cNvSpPr>
          <p:nvPr>
            <p:ph type="body" idx="1"/>
          </p:nvPr>
        </p:nvSpPr>
        <p:spPr>
          <a:noFill/>
        </p:spPr>
        <p:txBody>
          <a:bodyPr/>
          <a:lstStyle/>
          <a:p>
            <a:pPr eaLnBrk="1" hangingPunct="1"/>
            <a:r>
              <a:rPr lang="sv-SE" altLang="sv-SE" b="1"/>
              <a:t>Syfte med bilden: </a:t>
            </a:r>
            <a:r>
              <a:rPr lang="sv-SE" altLang="sv-SE"/>
              <a:t>Visar en restaureringsåtgärd där man släpper ut mört i en sjö. </a:t>
            </a:r>
          </a:p>
          <a:p>
            <a:pPr eaLnBrk="1" hangingPunct="1"/>
            <a:endParaRPr lang="sv-SE" altLang="sv-SE" b="1"/>
          </a:p>
          <a:p>
            <a:pPr eaLnBrk="1" hangingPunct="1"/>
            <a:r>
              <a:rPr lang="sv-SE" altLang="sv-SE" b="1"/>
              <a:t>Fördjupning: </a:t>
            </a:r>
            <a:r>
              <a:rPr lang="sv-SE" altLang="sv-SE"/>
              <a:t>Även om vattenkvaliteten har blivit bättre har tidigare utslagna arter ibland svårt att komma tillbaka till sjöar och vattendrag på egen hand. Man kan hjälpa arter att komma tillbaka genom återintroduktioner. Detta görs mest med arter som mört, elritsa och flodkräfta. </a:t>
            </a:r>
          </a:p>
        </p:txBody>
      </p:sp>
      <p:sp>
        <p:nvSpPr>
          <p:cNvPr id="53252" name="Platshållare för bildnummer 3">
            <a:extLst>
              <a:ext uri="{FF2B5EF4-FFF2-40B4-BE49-F238E27FC236}">
                <a16:creationId xmlns:a16="http://schemas.microsoft.com/office/drawing/2014/main" id="{2190212A-2C5C-4B96-AE1C-EA16EF213D50}"/>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6C34F59-04C6-4B7C-AF0B-DC69779FF976}" type="slidenum">
              <a:rPr lang="sv-SE" altLang="sv-SE"/>
              <a:pPr>
                <a:spcBef>
                  <a:spcPct val="0"/>
                </a:spcBef>
              </a:pPr>
              <a:t>28</a:t>
            </a:fld>
            <a:endParaRPr lang="sv-SE" altLang="sv-S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Platshållare för bildobjekt 1">
            <a:extLst>
              <a:ext uri="{FF2B5EF4-FFF2-40B4-BE49-F238E27FC236}">
                <a16:creationId xmlns:a16="http://schemas.microsoft.com/office/drawing/2014/main" id="{F502A1E3-CC0D-412D-AC29-4D1BC4CDD542}"/>
              </a:ext>
            </a:extLst>
          </p:cNvPr>
          <p:cNvSpPr>
            <a:spLocks noGrp="1" noRot="1" noChangeAspect="1" noChangeArrowheads="1" noTextEdit="1"/>
          </p:cNvSpPr>
          <p:nvPr>
            <p:ph type="sldImg"/>
          </p:nvPr>
        </p:nvSpPr>
        <p:spPr>
          <a:ln/>
        </p:spPr>
      </p:sp>
      <p:sp>
        <p:nvSpPr>
          <p:cNvPr id="55299" name="Platshållare för anteckningar 2">
            <a:extLst>
              <a:ext uri="{FF2B5EF4-FFF2-40B4-BE49-F238E27FC236}">
                <a16:creationId xmlns:a16="http://schemas.microsoft.com/office/drawing/2014/main" id="{6D8152B3-B2CD-4957-BF3D-5BF2FABE2333}"/>
              </a:ext>
            </a:extLst>
          </p:cNvPr>
          <p:cNvSpPr>
            <a:spLocks noGrp="1" noChangeArrowheads="1"/>
          </p:cNvSpPr>
          <p:nvPr>
            <p:ph type="body" idx="1"/>
          </p:nvPr>
        </p:nvSpPr>
        <p:spPr>
          <a:noFill/>
        </p:spPr>
        <p:txBody>
          <a:bodyPr/>
          <a:lstStyle/>
          <a:p>
            <a:r>
              <a:rPr lang="sv-SE" altLang="sv-SE" b="1"/>
              <a:t>Syfte med bilden: </a:t>
            </a:r>
            <a:r>
              <a:rPr lang="sv-SE" altLang="sv-SE"/>
              <a:t>Visar på vilka platser i Jönköpings län där det har gjorts restaureringsåtgärder. </a:t>
            </a:r>
          </a:p>
          <a:p>
            <a:r>
              <a:rPr lang="sv-SE" altLang="sv-SE"/>
              <a:t>Å:Återutsättning</a:t>
            </a:r>
          </a:p>
          <a:p>
            <a:r>
              <a:rPr lang="sv-SE" altLang="sv-SE"/>
              <a:t>B: Biotopvård</a:t>
            </a:r>
          </a:p>
          <a:p>
            <a:r>
              <a:rPr lang="sv-SE" altLang="sv-SE"/>
              <a:t>F:Fiskvägar</a:t>
            </a:r>
          </a:p>
          <a:p>
            <a:pPr eaLnBrk="1" hangingPunct="1"/>
            <a:endParaRPr lang="sv-SE" altLang="sv-SE"/>
          </a:p>
          <a:p>
            <a:pPr eaLnBrk="1" hangingPunct="1"/>
            <a:endParaRPr lang="sv-SE" altLang="sv-SE" b="1"/>
          </a:p>
          <a:p>
            <a:pPr eaLnBrk="1" hangingPunct="1"/>
            <a:r>
              <a:rPr lang="sv-SE" altLang="sv-SE" b="1"/>
              <a:t>Fördjupning: </a:t>
            </a:r>
            <a:r>
              <a:rPr lang="sv-SE" altLang="sv-SE"/>
              <a:t>I länet har omfattande insatser gjorts både vad gäller återintroduktion av arter, byggande av fiskvägar och biotopvård. Arbetet med biologisk återställning har pågått sedan 1993. </a:t>
            </a:r>
          </a:p>
          <a:p>
            <a:pPr eaLnBrk="1" hangingPunct="1"/>
            <a:r>
              <a:rPr lang="sv-SE" altLang="sv-SE"/>
              <a:t>Några exempel på vattendrag i Jönköpings län där man har gjort åtgärder för att underlätta för fisk och andra vattenlevande arter är: borttagning av hinder i Tabergsån, Massadammen (Jönköpings kommun), fiskväg i Valån, nedströms Norra Vallsjön (Gnosjö kommun), borttagning av hinder i Hökesån, vid det gamla ullspinneriet (Habo kommun), fiskväg i Radan vid Haraldsbo kvarn (Gislaveds kommun) och fiskväg i Vetlandabäcken vid vandrarhemmet (Vetlanda kommun). </a:t>
            </a:r>
          </a:p>
          <a:p>
            <a:pPr eaLnBrk="1" hangingPunct="1"/>
            <a:endParaRPr lang="sv-SE" altLang="sv-SE" b="1"/>
          </a:p>
          <a:p>
            <a:pPr eaLnBrk="1" hangingPunct="1"/>
            <a:r>
              <a:rPr lang="sv-SE" altLang="sv-SE" b="1"/>
              <a:t>Tänkbara arbetsuppgifter: </a:t>
            </a:r>
            <a:r>
              <a:rPr lang="sv-SE" altLang="sv-SE"/>
              <a:t>Om det finns möjlighet, titta på en fiskväg eller någon annan utförd restaureringsåtgärd. </a:t>
            </a:r>
          </a:p>
        </p:txBody>
      </p:sp>
      <p:sp>
        <p:nvSpPr>
          <p:cNvPr id="55300" name="Platshållare för bildnummer 3">
            <a:extLst>
              <a:ext uri="{FF2B5EF4-FFF2-40B4-BE49-F238E27FC236}">
                <a16:creationId xmlns:a16="http://schemas.microsoft.com/office/drawing/2014/main" id="{111D679F-E68B-4950-97E5-884FBCFA2BDD}"/>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0D93C5D-0CB2-4443-99A0-CBF4CA0608C7}" type="slidenum">
              <a:rPr lang="sv-SE" altLang="sv-SE"/>
              <a:pPr>
                <a:spcBef>
                  <a:spcPct val="0"/>
                </a:spcBef>
              </a:pPr>
              <a:t>29</a:t>
            </a:fld>
            <a:endParaRPr lang="sv-SE" altLang="sv-S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a:defRPr/>
            </a:pPr>
            <a:fld id="{63D73C8B-706D-4622-A748-4205BF438CD0}" type="slidenum">
              <a:rPr lang="sv-SE" altLang="sv-SE" smtClean="0"/>
              <a:pPr>
                <a:defRPr/>
              </a:pPr>
              <a:t>3</a:t>
            </a:fld>
            <a:endParaRPr lang="sv-SE" altLang="sv-SE"/>
          </a:p>
        </p:txBody>
      </p:sp>
    </p:spTree>
    <p:extLst>
      <p:ext uri="{BB962C8B-B14F-4D97-AF65-F5344CB8AC3E}">
        <p14:creationId xmlns:p14="http://schemas.microsoft.com/office/powerpoint/2010/main" val="1953561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a:defRPr/>
            </a:pPr>
            <a:fld id="{63D73C8B-706D-4622-A748-4205BF438CD0}" type="slidenum">
              <a:rPr lang="sv-SE" altLang="sv-SE" smtClean="0"/>
              <a:pPr>
                <a:defRPr/>
              </a:pPr>
              <a:t>30</a:t>
            </a:fld>
            <a:endParaRPr lang="sv-SE" altLang="sv-SE"/>
          </a:p>
        </p:txBody>
      </p:sp>
    </p:spTree>
    <p:extLst>
      <p:ext uri="{BB962C8B-B14F-4D97-AF65-F5344CB8AC3E}">
        <p14:creationId xmlns:p14="http://schemas.microsoft.com/office/powerpoint/2010/main" val="365545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Platshållare för bildobjekt 1">
            <a:extLst>
              <a:ext uri="{FF2B5EF4-FFF2-40B4-BE49-F238E27FC236}">
                <a16:creationId xmlns:a16="http://schemas.microsoft.com/office/drawing/2014/main" id="{870EC47B-3B37-441F-84E7-E1A53ACDDD1F}"/>
              </a:ext>
            </a:extLst>
          </p:cNvPr>
          <p:cNvSpPr>
            <a:spLocks noGrp="1" noRot="1" noChangeAspect="1" noChangeArrowheads="1" noTextEdit="1"/>
          </p:cNvSpPr>
          <p:nvPr>
            <p:ph type="sldImg"/>
          </p:nvPr>
        </p:nvSpPr>
        <p:spPr>
          <a:ln/>
        </p:spPr>
      </p:sp>
      <p:sp>
        <p:nvSpPr>
          <p:cNvPr id="58371" name="Platshållare för anteckningar 2">
            <a:extLst>
              <a:ext uri="{FF2B5EF4-FFF2-40B4-BE49-F238E27FC236}">
                <a16:creationId xmlns:a16="http://schemas.microsoft.com/office/drawing/2014/main" id="{60F134A9-EE3F-45AE-B658-124294A1A83F}"/>
              </a:ext>
            </a:extLst>
          </p:cNvPr>
          <p:cNvSpPr>
            <a:spLocks noGrp="1" noChangeArrowheads="1"/>
          </p:cNvSpPr>
          <p:nvPr>
            <p:ph type="body" idx="1"/>
          </p:nvPr>
        </p:nvSpPr>
        <p:spPr>
          <a:noFill/>
        </p:spPr>
        <p:txBody>
          <a:bodyPr/>
          <a:lstStyle/>
          <a:p>
            <a:pPr eaLnBrk="1" hangingPunct="1"/>
            <a:r>
              <a:rPr lang="sv-SE" altLang="sv-SE" b="1" dirty="0"/>
              <a:t>Syfte med bilden: </a:t>
            </a:r>
            <a:r>
              <a:rPr lang="sv-SE" altLang="sv-SE" dirty="0"/>
              <a:t>Visar minskningen av svavelutsläppen de senaste åren i hela landet. </a:t>
            </a:r>
          </a:p>
          <a:p>
            <a:pPr eaLnBrk="1" hangingPunct="1"/>
            <a:endParaRPr lang="sv-SE" altLang="sv-SE" dirty="0"/>
          </a:p>
          <a:p>
            <a:r>
              <a:rPr lang="sv-SE" altLang="sv-SE" b="1" dirty="0"/>
              <a:t>Fördjupning: </a:t>
            </a:r>
          </a:p>
          <a:p>
            <a:r>
              <a:rPr lang="sv-SE" altLang="sv-SE" dirty="0"/>
              <a:t>Sedan 2008/2009 har nedfallet minskat marginellt. Därför är bilden för år 2013/2014 ungefär likadan som för 2008/2009. </a:t>
            </a:r>
          </a:p>
          <a:p>
            <a:endParaRPr lang="sv-SE" altLang="sv-SE" dirty="0"/>
          </a:p>
          <a:p>
            <a:r>
              <a:rPr lang="sv-SE" altLang="sv-SE" dirty="0"/>
              <a:t>Internationella avtal om utsläppsminskningar har gett resultat. Åtgärder, som bättre reningsutrustning och minskat svavelinnehåll i olja, har minskat utsläppen av försurande ämnen kraftigt. Sedan slutet av åttiotalet har svavelnedfallet över Jönköpings län minskat med cirka 90 %. Idag har man, förutom inom den internationella sjöfarten, genomfört de åtgärder som är ekonomiskt och praktiskt genomförbara varför nedfallet framöver beräknas plana ut på dagens nivå. </a:t>
            </a:r>
          </a:p>
          <a:p>
            <a:r>
              <a:rPr lang="sv-SE" altLang="sv-SE" dirty="0"/>
              <a:t>Det minskade nedfallet har lett till att sulfathalterna har minskat i de flesta vattnen.. I många vatten har en återhämtning påbörjats med stigande pH och ökande motståndskraft mot försurande ämnen. Men förbättringen i våra sjöar har varit blygsammare än minskningen i nedfallet. Detta beror på att markerna utarmats på buffrande ämnen under den långa period med mycket högt nedfall som vi har bakom oss. </a:t>
            </a:r>
          </a:p>
        </p:txBody>
      </p:sp>
      <p:sp>
        <p:nvSpPr>
          <p:cNvPr id="58372" name="Platshållare för bildnummer 3">
            <a:extLst>
              <a:ext uri="{FF2B5EF4-FFF2-40B4-BE49-F238E27FC236}">
                <a16:creationId xmlns:a16="http://schemas.microsoft.com/office/drawing/2014/main" id="{7023A201-E281-441E-9ED5-CB816A1F0195}"/>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680D7D-94FA-4FF3-8308-0BB432C2999E}" type="slidenum">
              <a:rPr lang="sv-SE" altLang="sv-SE"/>
              <a:pPr>
                <a:spcBef>
                  <a:spcPct val="0"/>
                </a:spcBef>
              </a:pPr>
              <a:t>31</a:t>
            </a:fld>
            <a:endParaRPr lang="sv-SE" altLang="sv-S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Platshållare för bildobjekt 1">
            <a:extLst>
              <a:ext uri="{FF2B5EF4-FFF2-40B4-BE49-F238E27FC236}">
                <a16:creationId xmlns:a16="http://schemas.microsoft.com/office/drawing/2014/main" id="{4121B19A-6383-472B-9A4E-A7653EECFC1B}"/>
              </a:ext>
            </a:extLst>
          </p:cNvPr>
          <p:cNvSpPr>
            <a:spLocks noGrp="1" noRot="1" noChangeAspect="1" noChangeArrowheads="1" noTextEdit="1"/>
          </p:cNvSpPr>
          <p:nvPr>
            <p:ph type="sldImg"/>
          </p:nvPr>
        </p:nvSpPr>
        <p:spPr>
          <a:ln/>
        </p:spPr>
      </p:sp>
      <p:sp>
        <p:nvSpPr>
          <p:cNvPr id="60419" name="Platshållare för anteckningar 2">
            <a:extLst>
              <a:ext uri="{FF2B5EF4-FFF2-40B4-BE49-F238E27FC236}">
                <a16:creationId xmlns:a16="http://schemas.microsoft.com/office/drawing/2014/main" id="{ECD17A27-1DC0-4F3A-8902-12738E62F392}"/>
              </a:ext>
            </a:extLst>
          </p:cNvPr>
          <p:cNvSpPr>
            <a:spLocks noGrp="1" noChangeArrowheads="1"/>
          </p:cNvSpPr>
          <p:nvPr>
            <p:ph type="body" idx="1"/>
          </p:nvPr>
        </p:nvSpPr>
        <p:spPr>
          <a:noFill/>
        </p:spPr>
        <p:txBody>
          <a:bodyPr/>
          <a:lstStyle/>
          <a:p>
            <a:r>
              <a:rPr lang="sv-SE" altLang="sv-SE" b="1" dirty="0"/>
              <a:t>Syfte med bilden: </a:t>
            </a:r>
            <a:r>
              <a:rPr lang="sv-SE" altLang="sv-SE" dirty="0"/>
              <a:t>Visar mängden svavelnedfall i länet.</a:t>
            </a:r>
          </a:p>
          <a:p>
            <a:endParaRPr lang="sv-SE" altLang="sv-SE" b="1" dirty="0"/>
          </a:p>
          <a:p>
            <a:r>
              <a:rPr lang="sv-SE" altLang="sv-SE" b="1" dirty="0"/>
              <a:t>Fördjupning:</a:t>
            </a:r>
          </a:p>
          <a:p>
            <a:r>
              <a:rPr lang="sv-SE" altLang="sv-SE" dirty="0"/>
              <a:t>Diagrammet visar utvecklingen av mängden svavelnedfall i länet, mätt i kg per hektar och år, från år 1990 fram till 2015, på fyra stationer i länet. Svavelnedfallet till länets skogar har sedan 1996 minskat med 60-70%, i takt med minskningen av Europas svavelutsläpp. De senaste åren har nedfallet inte varit större än vad det var i slutet på 1800-talet. Svavelnedfallet till skogsmarken i länet är under senare år mellan 1 till 2 kg/hektar och år.</a:t>
            </a:r>
            <a:endParaRPr lang="sv-SE" altLang="sv-SE" b="1" dirty="0"/>
          </a:p>
          <a:p>
            <a:r>
              <a:rPr lang="sv-SE" altLang="sv-SE" dirty="0"/>
              <a:t>I takt med att nedfallet av svavel minskat så har skogsbrukets försurande roll ökat i betydelse och utgör idag den största regionala källan till försurning i länet. Dess andel står nu för 40–70 % av skogsmarkens försurning, beroende på om enbart stam eller även grenar och toppar (GROT) tas ut.</a:t>
            </a:r>
          </a:p>
          <a:p>
            <a:endParaRPr lang="sv-SE" altLang="sv-SE" dirty="0"/>
          </a:p>
          <a:p>
            <a:r>
              <a:rPr lang="sv-SE" altLang="sv-SE" dirty="0"/>
              <a:t>Den senaste modellberäkningen visar att ca 26 % av länets sjöar har försurningsproblem. </a:t>
            </a:r>
          </a:p>
          <a:p>
            <a:endParaRPr lang="sv-SE" altLang="sv-SE" dirty="0"/>
          </a:p>
        </p:txBody>
      </p:sp>
      <p:sp>
        <p:nvSpPr>
          <p:cNvPr id="60420" name="Platshållare för bildnummer 3">
            <a:extLst>
              <a:ext uri="{FF2B5EF4-FFF2-40B4-BE49-F238E27FC236}">
                <a16:creationId xmlns:a16="http://schemas.microsoft.com/office/drawing/2014/main" id="{C80BF8E8-A7ED-4BF9-89D1-D578B708C567}"/>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2C0D60-600C-486D-98DA-3D5799B0924B}" type="slidenum">
              <a:rPr lang="sv-SE" altLang="sv-SE"/>
              <a:pPr>
                <a:spcBef>
                  <a:spcPct val="0"/>
                </a:spcBef>
              </a:pPr>
              <a:t>32</a:t>
            </a:fld>
            <a:endParaRPr lang="sv-SE" altLang="sv-S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Platshållare för bildobjekt 1">
            <a:extLst>
              <a:ext uri="{FF2B5EF4-FFF2-40B4-BE49-F238E27FC236}">
                <a16:creationId xmlns:a16="http://schemas.microsoft.com/office/drawing/2014/main" id="{EB175D0C-587A-4C0C-BF36-F2DE28C8BB75}"/>
              </a:ext>
            </a:extLst>
          </p:cNvPr>
          <p:cNvSpPr>
            <a:spLocks noGrp="1" noRot="1" noChangeAspect="1" noChangeArrowheads="1" noTextEdit="1"/>
          </p:cNvSpPr>
          <p:nvPr>
            <p:ph type="sldImg"/>
          </p:nvPr>
        </p:nvSpPr>
        <p:spPr>
          <a:ln/>
        </p:spPr>
      </p:sp>
      <p:sp>
        <p:nvSpPr>
          <p:cNvPr id="62467" name="Platshållare för anteckningar 2">
            <a:extLst>
              <a:ext uri="{FF2B5EF4-FFF2-40B4-BE49-F238E27FC236}">
                <a16:creationId xmlns:a16="http://schemas.microsoft.com/office/drawing/2014/main" id="{91E350E8-C793-432F-B8F3-5CDA7BF900E0}"/>
              </a:ext>
            </a:extLst>
          </p:cNvPr>
          <p:cNvSpPr>
            <a:spLocks noGrp="1" noChangeArrowheads="1"/>
          </p:cNvSpPr>
          <p:nvPr>
            <p:ph type="body" idx="1"/>
          </p:nvPr>
        </p:nvSpPr>
        <p:spPr>
          <a:noFill/>
        </p:spPr>
        <p:txBody>
          <a:bodyPr/>
          <a:lstStyle/>
          <a:p>
            <a:pPr eaLnBrk="1" hangingPunct="1"/>
            <a:r>
              <a:rPr lang="sv-SE" altLang="sv-SE" b="1"/>
              <a:t>Syfte med bilden: </a:t>
            </a:r>
            <a:r>
              <a:rPr lang="sv-SE" altLang="sv-SE"/>
              <a:t>Visar de positiva effekterna av utsläppsminskningen. Arter har delvis kunna komma tillbaka till sjöar och vattendrag igen. </a:t>
            </a:r>
          </a:p>
          <a:p>
            <a:pPr eaLnBrk="1" hangingPunct="1"/>
            <a:endParaRPr lang="sv-SE" altLang="sv-SE"/>
          </a:p>
          <a:p>
            <a:pPr eaLnBrk="1" hangingPunct="1"/>
            <a:endParaRPr lang="sv-SE" altLang="sv-SE"/>
          </a:p>
        </p:txBody>
      </p:sp>
      <p:sp>
        <p:nvSpPr>
          <p:cNvPr id="62468" name="Platshållare för bildnummer 3">
            <a:extLst>
              <a:ext uri="{FF2B5EF4-FFF2-40B4-BE49-F238E27FC236}">
                <a16:creationId xmlns:a16="http://schemas.microsoft.com/office/drawing/2014/main" id="{29302E32-9840-4EEE-8B64-9EEC70CD688C}"/>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4D1124-7E60-4906-896D-AB41475F58DB}" type="slidenum">
              <a:rPr lang="sv-SE" altLang="sv-SE"/>
              <a:pPr>
                <a:spcBef>
                  <a:spcPct val="0"/>
                </a:spcBef>
              </a:pPr>
              <a:t>33</a:t>
            </a:fld>
            <a:endParaRPr lang="sv-SE" altLang="sv-S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Platshållare för bildobjekt 1">
            <a:extLst>
              <a:ext uri="{FF2B5EF4-FFF2-40B4-BE49-F238E27FC236}">
                <a16:creationId xmlns:a16="http://schemas.microsoft.com/office/drawing/2014/main" id="{43390A7A-B68C-4264-881A-E98A3538F1C1}"/>
              </a:ext>
            </a:extLst>
          </p:cNvPr>
          <p:cNvSpPr>
            <a:spLocks noGrp="1" noRot="1" noChangeAspect="1" noChangeArrowheads="1" noTextEdit="1"/>
          </p:cNvSpPr>
          <p:nvPr>
            <p:ph type="sldImg"/>
          </p:nvPr>
        </p:nvSpPr>
        <p:spPr>
          <a:ln/>
        </p:spPr>
      </p:sp>
      <p:sp>
        <p:nvSpPr>
          <p:cNvPr id="64515" name="Platshållare för anteckningar 2">
            <a:extLst>
              <a:ext uri="{FF2B5EF4-FFF2-40B4-BE49-F238E27FC236}">
                <a16:creationId xmlns:a16="http://schemas.microsoft.com/office/drawing/2014/main" id="{D12E4E0F-37F6-4462-82B1-D8C1E3BB01B9}"/>
              </a:ext>
            </a:extLst>
          </p:cNvPr>
          <p:cNvSpPr>
            <a:spLocks noGrp="1" noChangeArrowheads="1"/>
          </p:cNvSpPr>
          <p:nvPr>
            <p:ph type="body" idx="1"/>
          </p:nvPr>
        </p:nvSpPr>
        <p:spPr>
          <a:noFill/>
        </p:spPr>
        <p:txBody>
          <a:bodyPr/>
          <a:lstStyle/>
          <a:p>
            <a:pPr eaLnBrk="1" hangingPunct="1"/>
            <a:r>
              <a:rPr lang="sv-SE" altLang="sv-SE" b="1"/>
              <a:t>Syfte med bilden: </a:t>
            </a:r>
            <a:r>
              <a:rPr lang="sv-SE" altLang="sv-SE"/>
              <a:t>Visar att trots utsläppsminskningarna kvarstår försurningsproblemet under en lång tid framöver och fortsatt kalkning behövs. </a:t>
            </a:r>
          </a:p>
        </p:txBody>
      </p:sp>
      <p:sp>
        <p:nvSpPr>
          <p:cNvPr id="64516" name="Platshållare för bildnummer 3">
            <a:extLst>
              <a:ext uri="{FF2B5EF4-FFF2-40B4-BE49-F238E27FC236}">
                <a16:creationId xmlns:a16="http://schemas.microsoft.com/office/drawing/2014/main" id="{32798D73-D3B4-48A7-A122-28F5E5D72449}"/>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89C98E-9B26-409E-AEE4-5B998E10F195}" type="slidenum">
              <a:rPr lang="sv-SE" altLang="sv-SE"/>
              <a:pPr>
                <a:spcBef>
                  <a:spcPct val="0"/>
                </a:spcBef>
              </a:pPr>
              <a:t>34</a:t>
            </a:fld>
            <a:endParaRPr lang="sv-SE" altLang="sv-S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a:defRPr/>
            </a:pPr>
            <a:fld id="{63D73C8B-706D-4622-A748-4205BF438CD0}" type="slidenum">
              <a:rPr lang="sv-SE" altLang="sv-SE" smtClean="0"/>
              <a:pPr>
                <a:defRPr/>
              </a:pPr>
              <a:t>35</a:t>
            </a:fld>
            <a:endParaRPr lang="sv-SE" altLang="sv-SE"/>
          </a:p>
        </p:txBody>
      </p:sp>
    </p:spTree>
    <p:extLst>
      <p:ext uri="{BB962C8B-B14F-4D97-AF65-F5344CB8AC3E}">
        <p14:creationId xmlns:p14="http://schemas.microsoft.com/office/powerpoint/2010/main" val="9263723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Platshållare för bildobjekt 1">
            <a:extLst>
              <a:ext uri="{FF2B5EF4-FFF2-40B4-BE49-F238E27FC236}">
                <a16:creationId xmlns:a16="http://schemas.microsoft.com/office/drawing/2014/main" id="{B671C022-35DD-4D1C-A557-C177F11D3E94}"/>
              </a:ext>
            </a:extLst>
          </p:cNvPr>
          <p:cNvSpPr>
            <a:spLocks noGrp="1" noRot="1" noChangeAspect="1" noChangeArrowheads="1" noTextEdit="1"/>
          </p:cNvSpPr>
          <p:nvPr>
            <p:ph type="sldImg"/>
          </p:nvPr>
        </p:nvSpPr>
        <p:spPr>
          <a:ln/>
        </p:spPr>
      </p:sp>
      <p:sp>
        <p:nvSpPr>
          <p:cNvPr id="67587" name="Platshållare för anteckningar 2">
            <a:extLst>
              <a:ext uri="{FF2B5EF4-FFF2-40B4-BE49-F238E27FC236}">
                <a16:creationId xmlns:a16="http://schemas.microsoft.com/office/drawing/2014/main" id="{081BDEB9-A9D8-46AA-B425-F9F45AE7F27F}"/>
              </a:ext>
            </a:extLst>
          </p:cNvPr>
          <p:cNvSpPr>
            <a:spLocks noGrp="1" noChangeArrowheads="1"/>
          </p:cNvSpPr>
          <p:nvPr>
            <p:ph type="body" idx="1"/>
          </p:nvPr>
        </p:nvSpPr>
        <p:spPr>
          <a:noFill/>
        </p:spPr>
        <p:txBody>
          <a:bodyPr/>
          <a:lstStyle/>
          <a:p>
            <a:pPr eaLnBrk="1" hangingPunct="1"/>
            <a:r>
              <a:rPr lang="sv-SE" altLang="sv-SE" b="1"/>
              <a:t>Syfte med bilden: </a:t>
            </a:r>
            <a:r>
              <a:rPr lang="sv-SE" altLang="sv-SE"/>
              <a:t>Några anledningar till varför man kalkar och gör restaureringsåtgärder. </a:t>
            </a:r>
          </a:p>
          <a:p>
            <a:pPr eaLnBrk="1" hangingPunct="1"/>
            <a:endParaRPr lang="sv-SE" altLang="sv-SE"/>
          </a:p>
          <a:p>
            <a:pPr eaLnBrk="1" hangingPunct="1"/>
            <a:r>
              <a:rPr lang="sv-SE" altLang="sv-SE" b="1"/>
              <a:t>Fördjupning: </a:t>
            </a:r>
            <a:r>
              <a:rPr lang="sv-SE" altLang="sv-SE"/>
              <a:t>Fritidsfisket, inklusive husbehovsfisket, är betydande inom Jönköpings län. Varje år utövar mer </a:t>
            </a:r>
            <a:r>
              <a:rPr lang="sv-SE" altLang="sv-SE">
                <a:solidFill>
                  <a:srgbClr val="FF0000"/>
                </a:solidFill>
              </a:rPr>
              <a:t>än 100 000 l</a:t>
            </a:r>
            <a:r>
              <a:rPr lang="sv-SE" altLang="sv-SE"/>
              <a:t>änsinvånare sportfiske. Tillgången på fiskevatten är mycket god, det finns bland annat över 2 000 sjöar i länet. I många av länets vatten upplåts fiske till allmänheten. Antalet sportfiskeklubbar är cirka 50 och det finns idag minst 50 företag med fisketuristisk verksamhet. </a:t>
            </a:r>
          </a:p>
          <a:p>
            <a:pPr eaLnBrk="1" hangingPunct="1"/>
            <a:r>
              <a:rPr lang="sv-SE" altLang="sv-SE"/>
              <a:t>I den internationella överenskommelsen Konventionen om biologisk mångfald definieras Biologisk mångfald som ..." variationsrikedomen bland levande organismer av alla ursprung, inklusive från bland annat landbaserade, marina och andra akvatiska ekosystem och de ekologiska komplex i vilka dessa organismer ingår; detta innefattar mångfald inom arter, mellan arter och av ekosystem." Sverige har undertecknat detta internationella avtal, där vi förbinder oss att vårda vår biologiska mångfald, och använda den på ett uthålligt sätt, det vill säga så att den inte förstörs eller tar slut. Försurning har stor påverkan på den biologiska mångfalden. </a:t>
            </a:r>
          </a:p>
          <a:p>
            <a:pPr eaLnBrk="1" hangingPunct="1"/>
            <a:r>
              <a:rPr lang="sv-SE" altLang="sv-SE"/>
              <a:t>Människans hälsa påverkas negativt av försurning av dricksvatten. Ett alltför surt dricksvatten utgör en hälsorisk, framför allt genom att syran kan lösa ut skadliga metaller från ledningssystemet. Det är främst i grunda, grävda brunnar i Syd- och Västsverige som vattnet kan ha låga pH-värden. </a:t>
            </a:r>
          </a:p>
          <a:p>
            <a:pPr eaLnBrk="1" hangingPunct="1"/>
            <a:r>
              <a:rPr lang="sv-SE" altLang="sv-SE"/>
              <a:t>Tack vare återkommande kalkning finns det nu liv i sjöar och vattendrag, där fiskar tidigare var försvunna eller hade svårt att föröka sig. Liv i sjöar och vattendrag ger levande och vackra naturmiljöer för oss att röra oss i och njuta av och medför folkhälsa och rekreation. </a:t>
            </a:r>
          </a:p>
        </p:txBody>
      </p:sp>
      <p:sp>
        <p:nvSpPr>
          <p:cNvPr id="67588" name="Platshållare för bildnummer 3">
            <a:extLst>
              <a:ext uri="{FF2B5EF4-FFF2-40B4-BE49-F238E27FC236}">
                <a16:creationId xmlns:a16="http://schemas.microsoft.com/office/drawing/2014/main" id="{9362553C-C9BB-46F3-94E7-AF87EEAB9D92}"/>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7D236A-5B7A-4FC2-9892-3B5DD3903811}" type="slidenum">
              <a:rPr lang="sv-SE" altLang="sv-SE"/>
              <a:pPr>
                <a:spcBef>
                  <a:spcPct val="0"/>
                </a:spcBef>
              </a:pPr>
              <a:t>36</a:t>
            </a:fld>
            <a:endParaRPr lang="sv-SE" altLang="sv-S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Platshållare för bildobjekt 1">
            <a:extLst>
              <a:ext uri="{FF2B5EF4-FFF2-40B4-BE49-F238E27FC236}">
                <a16:creationId xmlns:a16="http://schemas.microsoft.com/office/drawing/2014/main" id="{FEF2D642-7C69-49D6-896E-9F5DAECBB259}"/>
              </a:ext>
            </a:extLst>
          </p:cNvPr>
          <p:cNvSpPr>
            <a:spLocks noGrp="1" noRot="1" noChangeAspect="1" noChangeArrowheads="1" noTextEdit="1"/>
          </p:cNvSpPr>
          <p:nvPr>
            <p:ph type="sldImg"/>
          </p:nvPr>
        </p:nvSpPr>
        <p:spPr>
          <a:ln/>
        </p:spPr>
      </p:sp>
      <p:sp>
        <p:nvSpPr>
          <p:cNvPr id="69635" name="Platshållare för anteckningar 2">
            <a:extLst>
              <a:ext uri="{FF2B5EF4-FFF2-40B4-BE49-F238E27FC236}">
                <a16:creationId xmlns:a16="http://schemas.microsoft.com/office/drawing/2014/main" id="{82B169C8-9A7E-4524-B3E5-CE391C19C09A}"/>
              </a:ext>
            </a:extLst>
          </p:cNvPr>
          <p:cNvSpPr>
            <a:spLocks noGrp="1" noChangeArrowheads="1"/>
          </p:cNvSpPr>
          <p:nvPr>
            <p:ph type="body" idx="1"/>
          </p:nvPr>
        </p:nvSpPr>
        <p:spPr>
          <a:noFill/>
        </p:spPr>
        <p:txBody>
          <a:bodyPr/>
          <a:lstStyle/>
          <a:p>
            <a:pPr eaLnBrk="1" hangingPunct="1"/>
            <a:r>
              <a:rPr lang="sv-SE" altLang="sv-SE" b="1" dirty="0"/>
              <a:t>Syfte med bilden: </a:t>
            </a:r>
            <a:r>
              <a:rPr lang="sv-SE" altLang="sv-SE" dirty="0"/>
              <a:t>Avslutande bild med en diskussionsfråga. </a:t>
            </a:r>
          </a:p>
        </p:txBody>
      </p:sp>
      <p:sp>
        <p:nvSpPr>
          <p:cNvPr id="69636" name="Platshållare för bildnummer 3">
            <a:extLst>
              <a:ext uri="{FF2B5EF4-FFF2-40B4-BE49-F238E27FC236}">
                <a16:creationId xmlns:a16="http://schemas.microsoft.com/office/drawing/2014/main" id="{E600B474-C6EF-414F-A768-992278B5B647}"/>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9EE6B0-3FC7-4EEC-A2B9-826801AA9D68}" type="slidenum">
              <a:rPr lang="sv-SE" altLang="sv-SE"/>
              <a:pPr>
                <a:spcBef>
                  <a:spcPct val="0"/>
                </a:spcBef>
              </a:pPr>
              <a:t>37</a:t>
            </a:fld>
            <a:endParaRPr lang="sv-SE" altLang="sv-S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Platshållare för bildobjekt 1">
            <a:extLst>
              <a:ext uri="{FF2B5EF4-FFF2-40B4-BE49-F238E27FC236}">
                <a16:creationId xmlns:a16="http://schemas.microsoft.com/office/drawing/2014/main" id="{9CD0F343-7724-47EE-A9E7-FAC130EADCBF}"/>
              </a:ext>
            </a:extLst>
          </p:cNvPr>
          <p:cNvSpPr>
            <a:spLocks noGrp="1" noRot="1" noChangeAspect="1" noChangeArrowheads="1" noTextEdit="1"/>
          </p:cNvSpPr>
          <p:nvPr>
            <p:ph type="sldImg"/>
          </p:nvPr>
        </p:nvSpPr>
        <p:spPr>
          <a:ln/>
        </p:spPr>
      </p:sp>
      <p:sp>
        <p:nvSpPr>
          <p:cNvPr id="11267" name="Platshållare för anteckningar 2">
            <a:extLst>
              <a:ext uri="{FF2B5EF4-FFF2-40B4-BE49-F238E27FC236}">
                <a16:creationId xmlns:a16="http://schemas.microsoft.com/office/drawing/2014/main" id="{11B62CB8-BD8A-43FB-8111-3CCD63EFB2EC}"/>
              </a:ext>
            </a:extLst>
          </p:cNvPr>
          <p:cNvSpPr>
            <a:spLocks noGrp="1" noChangeArrowheads="1"/>
          </p:cNvSpPr>
          <p:nvPr>
            <p:ph type="body" idx="1"/>
          </p:nvPr>
        </p:nvSpPr>
        <p:spPr>
          <a:noFill/>
        </p:spPr>
        <p:txBody>
          <a:bodyPr/>
          <a:lstStyle/>
          <a:p>
            <a:pPr eaLnBrk="1" hangingPunct="1"/>
            <a:r>
              <a:rPr lang="sv-SE" altLang="sv-SE" b="1"/>
              <a:t>Syfte med bilden: </a:t>
            </a:r>
            <a:r>
              <a:rPr lang="sv-SE" altLang="sv-SE"/>
              <a:t>Förklaring till hur försurning definieras. Bilden visar vilka pH-värden som klassas som basiskt, neutralt och surt. </a:t>
            </a:r>
          </a:p>
          <a:p>
            <a:pPr eaLnBrk="1" hangingPunct="1"/>
            <a:endParaRPr lang="sv-SE" altLang="sv-SE"/>
          </a:p>
          <a:p>
            <a:pPr eaLnBrk="1" hangingPunct="1"/>
            <a:r>
              <a:rPr lang="sv-SE" altLang="sv-SE" b="1"/>
              <a:t>Tänkbar arbetsuppgift: </a:t>
            </a:r>
            <a:r>
              <a:rPr lang="sv-SE" altLang="sv-SE"/>
              <a:t>Mät pH i kaffe, coca cola, mjölk, dricksvatten mm. </a:t>
            </a:r>
          </a:p>
        </p:txBody>
      </p:sp>
      <p:sp>
        <p:nvSpPr>
          <p:cNvPr id="11268" name="Platshållare för bildnummer 3">
            <a:extLst>
              <a:ext uri="{FF2B5EF4-FFF2-40B4-BE49-F238E27FC236}">
                <a16:creationId xmlns:a16="http://schemas.microsoft.com/office/drawing/2014/main" id="{5F67D1AA-8DCA-4D49-9BEA-290885268228}"/>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20FF19-650E-4795-B164-74A2F9454C65}" type="slidenum">
              <a:rPr lang="sv-SE" altLang="sv-SE"/>
              <a:pPr>
                <a:spcBef>
                  <a:spcPct val="0"/>
                </a:spcBef>
              </a:pPr>
              <a:t>4</a:t>
            </a:fld>
            <a:endParaRPr lang="sv-SE" altLang="sv-S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a:defRPr/>
            </a:pPr>
            <a:fld id="{63D73C8B-706D-4622-A748-4205BF438CD0}" type="slidenum">
              <a:rPr lang="sv-SE" altLang="sv-SE" smtClean="0"/>
              <a:pPr>
                <a:defRPr/>
              </a:pPr>
              <a:t>5</a:t>
            </a:fld>
            <a:endParaRPr lang="sv-SE" altLang="sv-SE"/>
          </a:p>
        </p:txBody>
      </p:sp>
    </p:spTree>
    <p:extLst>
      <p:ext uri="{BB962C8B-B14F-4D97-AF65-F5344CB8AC3E}">
        <p14:creationId xmlns:p14="http://schemas.microsoft.com/office/powerpoint/2010/main" val="3105461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latshållare för bildobjekt 1">
            <a:extLst>
              <a:ext uri="{FF2B5EF4-FFF2-40B4-BE49-F238E27FC236}">
                <a16:creationId xmlns:a16="http://schemas.microsoft.com/office/drawing/2014/main" id="{02AB9EC4-25B5-4985-9FE5-4FD6F8A42765}"/>
              </a:ext>
            </a:extLst>
          </p:cNvPr>
          <p:cNvSpPr>
            <a:spLocks noGrp="1" noRot="1" noChangeAspect="1" noChangeArrowheads="1" noTextEdit="1"/>
          </p:cNvSpPr>
          <p:nvPr>
            <p:ph type="sldImg"/>
          </p:nvPr>
        </p:nvSpPr>
        <p:spPr>
          <a:ln/>
        </p:spPr>
      </p:sp>
      <p:sp>
        <p:nvSpPr>
          <p:cNvPr id="14339" name="Platshållare för anteckningar 2">
            <a:extLst>
              <a:ext uri="{FF2B5EF4-FFF2-40B4-BE49-F238E27FC236}">
                <a16:creationId xmlns:a16="http://schemas.microsoft.com/office/drawing/2014/main" id="{0EA980A4-3892-402F-86CC-31EC5D0ABBF0}"/>
              </a:ext>
            </a:extLst>
          </p:cNvPr>
          <p:cNvSpPr>
            <a:spLocks noGrp="1" noChangeArrowheads="1"/>
          </p:cNvSpPr>
          <p:nvPr>
            <p:ph type="body" idx="1"/>
          </p:nvPr>
        </p:nvSpPr>
        <p:spPr>
          <a:noFill/>
        </p:spPr>
        <p:txBody>
          <a:bodyPr/>
          <a:lstStyle/>
          <a:p>
            <a:pPr eaLnBrk="1" hangingPunct="1"/>
            <a:r>
              <a:rPr lang="sv-SE" altLang="sv-SE" b="1"/>
              <a:t>Syfte med bilden: </a:t>
            </a:r>
            <a:r>
              <a:rPr lang="sv-SE" altLang="sv-SE"/>
              <a:t>En av orsakerna till försurning är förbränning från industrier. Hur svavelsyra bildas i luften. </a:t>
            </a:r>
          </a:p>
          <a:p>
            <a:pPr eaLnBrk="1" hangingPunct="1"/>
            <a:endParaRPr lang="sv-SE" altLang="sv-SE"/>
          </a:p>
          <a:p>
            <a:pPr eaLnBrk="1" hangingPunct="1"/>
            <a:r>
              <a:rPr lang="sv-SE" altLang="sv-SE" b="1"/>
              <a:t>Fördjupning: </a:t>
            </a:r>
            <a:r>
              <a:rPr lang="sv-SE" altLang="sv-SE"/>
              <a:t>Fossila bränslen, som egentligen är döda växter och djur, innehåller svavel som vid förbränning bildar svaveldioxid. Det kan i atmosfären delvis omvandlas till den starka syran svavelsyra. I större förbränningsanläggningar kan man med teknikens hjälp minska svavelutsläppen. I många andra länder och i fartyg på världshaven använder man fortfarande bränslen med höga svavelhalter. </a:t>
            </a:r>
          </a:p>
          <a:p>
            <a:pPr eaLnBrk="1" hangingPunct="1"/>
            <a:r>
              <a:rPr lang="sv-SE" altLang="sv-SE"/>
              <a:t>Redan i slutet av 1800-talet ökade svavelutsläppen i Europa kraftigt till följd av industrialiseringen. Men den snabbaste ökningen av svavelutsläppen inträffade efter 1945, då framför allt förbrukningen av olja ökade rejält. </a:t>
            </a:r>
          </a:p>
          <a:p>
            <a:pPr eaLnBrk="1" hangingPunct="1"/>
            <a:endParaRPr lang="sv-SE" altLang="sv-SE" b="1"/>
          </a:p>
          <a:p>
            <a:pPr eaLnBrk="1" hangingPunct="1"/>
            <a:r>
              <a:rPr lang="sv-SE" altLang="sv-SE" b="1"/>
              <a:t>Tänkbar arbetsuppgift: </a:t>
            </a:r>
            <a:r>
              <a:rPr lang="sv-SE" altLang="sv-SE"/>
              <a:t>Fundera på vilka industrier det finns i närheten där du bor. Vad har de för förbränning? Vilken slags reningsteknik av rökgaser har de? </a:t>
            </a:r>
          </a:p>
        </p:txBody>
      </p:sp>
      <p:sp>
        <p:nvSpPr>
          <p:cNvPr id="14340" name="Platshållare för bildnummer 3">
            <a:extLst>
              <a:ext uri="{FF2B5EF4-FFF2-40B4-BE49-F238E27FC236}">
                <a16:creationId xmlns:a16="http://schemas.microsoft.com/office/drawing/2014/main" id="{A2E31F68-ABAE-48FE-91A2-83E575877310}"/>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C8B463-A00A-471C-B4E5-C0173E462FDE}" type="slidenum">
              <a:rPr lang="sv-SE" altLang="sv-SE"/>
              <a:pPr>
                <a:spcBef>
                  <a:spcPct val="0"/>
                </a:spcBef>
              </a:pPr>
              <a:t>6</a:t>
            </a:fld>
            <a:endParaRPr lang="sv-SE" altLang="sv-S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tshållare för bildobjekt 1">
            <a:extLst>
              <a:ext uri="{FF2B5EF4-FFF2-40B4-BE49-F238E27FC236}">
                <a16:creationId xmlns:a16="http://schemas.microsoft.com/office/drawing/2014/main" id="{534E2F61-7979-4630-9DC8-F9DFC88D7B78}"/>
              </a:ext>
            </a:extLst>
          </p:cNvPr>
          <p:cNvSpPr>
            <a:spLocks noGrp="1" noRot="1" noChangeAspect="1" noChangeArrowheads="1" noTextEdit="1"/>
          </p:cNvSpPr>
          <p:nvPr>
            <p:ph type="sldImg"/>
          </p:nvPr>
        </p:nvSpPr>
        <p:spPr>
          <a:ln/>
        </p:spPr>
      </p:sp>
      <p:sp>
        <p:nvSpPr>
          <p:cNvPr id="3" name="Platshållare för anteckningar 2">
            <a:extLst>
              <a:ext uri="{FF2B5EF4-FFF2-40B4-BE49-F238E27FC236}">
                <a16:creationId xmlns:a16="http://schemas.microsoft.com/office/drawing/2014/main" id="{E2F95E59-5123-40EE-99E0-45A02327AC3B}"/>
              </a:ext>
            </a:extLst>
          </p:cNvPr>
          <p:cNvSpPr>
            <a:spLocks noGrp="1"/>
          </p:cNvSpPr>
          <p:nvPr>
            <p:ph type="body" idx="1"/>
          </p:nvPr>
        </p:nvSpPr>
        <p:spPr/>
        <p:txBody>
          <a:bodyPr/>
          <a:lstStyle/>
          <a:p>
            <a:pPr eaLnBrk="1" hangingPunct="1">
              <a:defRPr/>
            </a:pPr>
            <a:r>
              <a:rPr lang="sv-SE" b="1" dirty="0"/>
              <a:t>Syfte med bilden: </a:t>
            </a:r>
            <a:r>
              <a:rPr lang="sv-SE" dirty="0"/>
              <a:t>En av orsakerna till försurning är bland annat biltrafiken och utsläppen av kväveoxider. Hur salpetersyra bildas i luften. </a:t>
            </a:r>
          </a:p>
          <a:p>
            <a:pPr eaLnBrk="1" hangingPunct="1">
              <a:defRPr/>
            </a:pPr>
            <a:endParaRPr lang="sv-SE" dirty="0"/>
          </a:p>
          <a:p>
            <a:pPr eaLnBrk="1" hangingPunct="1">
              <a:defRPr/>
            </a:pPr>
            <a:r>
              <a:rPr lang="sv-SE" b="1" dirty="0"/>
              <a:t>Fördjupning: </a:t>
            </a:r>
            <a:r>
              <a:rPr lang="sv-SE" dirty="0"/>
              <a:t>Kväveoxider bildas vid de flesta typer av förbränningar. Det är främst luftens eget kväve som är utgångsämnet, inte något ämne i själva bränslet. I atmosfären kan det övergå i den starka syran salpetersyra. Bensinbilens avgaskatalysator kan återföra kväveoxiderna till ren och ofarlig kvävgas. Det är svavelsyran och salpetersyran som förs med regnet ner till mark och vatten och orsakar försurning. </a:t>
            </a:r>
          </a:p>
          <a:p>
            <a:pPr eaLnBrk="1" hangingPunct="1">
              <a:defRPr/>
            </a:pPr>
            <a:endParaRPr lang="sv-SE" b="1" dirty="0"/>
          </a:p>
          <a:p>
            <a:pPr eaLnBrk="1" hangingPunct="1">
              <a:defRPr/>
            </a:pPr>
            <a:r>
              <a:rPr lang="sv-SE" b="1" dirty="0"/>
              <a:t>Tänkbar arbetsuppgift: </a:t>
            </a:r>
          </a:p>
          <a:p>
            <a:pPr marL="228600" indent="-228600" eaLnBrk="1" hangingPunct="1">
              <a:buFont typeface="+mj-lt"/>
              <a:buAutoNum type="arabicPeriod"/>
              <a:defRPr/>
            </a:pPr>
            <a:r>
              <a:rPr lang="sv-SE" dirty="0"/>
              <a:t>Hur fungerar bilens katalysator? Ta reda på hur stor andel av alla bilar i Sverige som har katalysator. </a:t>
            </a:r>
          </a:p>
          <a:p>
            <a:pPr marL="228600" indent="-228600" eaLnBrk="1" hangingPunct="1">
              <a:buFont typeface="+mj-lt"/>
              <a:buAutoNum type="arabicPeriod"/>
              <a:defRPr/>
            </a:pPr>
            <a:r>
              <a:rPr lang="sv-SE" dirty="0"/>
              <a:t>Titta på filmer om försurning på </a:t>
            </a:r>
            <a:r>
              <a:rPr lang="sv-SE" dirty="0" err="1"/>
              <a:t>Youtube</a:t>
            </a:r>
            <a:r>
              <a:rPr lang="sv-SE" dirty="0"/>
              <a:t>, exempelvis </a:t>
            </a:r>
          </a:p>
          <a:p>
            <a:pPr marL="171450" indent="-171450" eaLnBrk="1" hangingPunct="1">
              <a:buFont typeface="Arial" panose="020B0604020202020204" pitchFamily="34" charset="0"/>
              <a:buChar char="•"/>
              <a:defRPr/>
            </a:pPr>
            <a:r>
              <a:rPr lang="sv-SE" i="1" dirty="0"/>
              <a:t>Försurning: Allt du behövber veta</a:t>
            </a:r>
            <a:r>
              <a:rPr lang="sv-SE" dirty="0"/>
              <a:t>: http://www.youtube.com/watch?NR=1&amp;v=P9f8WzGFBGc </a:t>
            </a:r>
          </a:p>
          <a:p>
            <a:pPr marL="171450" indent="-171450" eaLnBrk="1" hangingPunct="1">
              <a:buFont typeface="Arial" panose="020B0604020202020204" pitchFamily="34" charset="0"/>
              <a:buChar char="•"/>
              <a:defRPr/>
            </a:pPr>
            <a:r>
              <a:rPr lang="sv-SE" i="1" dirty="0"/>
              <a:t>Vattnets kretslopp och försurning</a:t>
            </a:r>
            <a:r>
              <a:rPr lang="sv-SE" dirty="0"/>
              <a:t>: https://www.youtube.com/watch?v=jdY5CKowtIw </a:t>
            </a:r>
          </a:p>
          <a:p>
            <a:pPr marL="171450" indent="-171450" eaLnBrk="1" hangingPunct="1">
              <a:buFont typeface="Arial" panose="020B0604020202020204" pitchFamily="34" charset="0"/>
              <a:buChar char="•"/>
              <a:defRPr/>
            </a:pPr>
            <a:r>
              <a:rPr lang="sv-SE" i="1" dirty="0"/>
              <a:t>Försurning och övergödning</a:t>
            </a:r>
            <a:r>
              <a:rPr lang="sv-SE" dirty="0"/>
              <a:t>: https://www.youtube.com/watch?v=Y3vbFqnAlpY</a:t>
            </a:r>
          </a:p>
          <a:p>
            <a:pPr marL="171450" indent="-171450" eaLnBrk="1" hangingPunct="1">
              <a:buFont typeface="Arial" panose="020B0604020202020204" pitchFamily="34" charset="0"/>
              <a:buChar char="•"/>
              <a:defRPr/>
            </a:pPr>
            <a:r>
              <a:rPr lang="sv-SE" i="1" dirty="0"/>
              <a:t>Film 13: Försurning</a:t>
            </a:r>
            <a:r>
              <a:rPr lang="sv-SE" dirty="0"/>
              <a:t>: https://www.youtube.com/watch?v=-OngHEWZQvU </a:t>
            </a:r>
          </a:p>
          <a:p>
            <a:pPr marL="171450" indent="-171450" eaLnBrk="1" hangingPunct="1">
              <a:buFont typeface="Arial" panose="020B0604020202020204" pitchFamily="34" charset="0"/>
              <a:buChar char="•"/>
              <a:defRPr/>
            </a:pPr>
            <a:endParaRPr lang="sv-SE" dirty="0"/>
          </a:p>
        </p:txBody>
      </p:sp>
      <p:sp>
        <p:nvSpPr>
          <p:cNvPr id="16388" name="Platshållare för bildnummer 3">
            <a:extLst>
              <a:ext uri="{FF2B5EF4-FFF2-40B4-BE49-F238E27FC236}">
                <a16:creationId xmlns:a16="http://schemas.microsoft.com/office/drawing/2014/main" id="{74B80E8C-EA3C-4CB0-B945-163A2FFC6DCF}"/>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D4F3E56-99EE-491F-AE9B-C83D9BEF4B02}" type="slidenum">
              <a:rPr lang="sv-SE" altLang="sv-SE"/>
              <a:pPr>
                <a:spcBef>
                  <a:spcPct val="0"/>
                </a:spcBef>
              </a:pPr>
              <a:t>7</a:t>
            </a:fld>
            <a:endParaRPr lang="sv-SE" altLang="sv-S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tshållare för bildobjekt 1">
            <a:extLst>
              <a:ext uri="{FF2B5EF4-FFF2-40B4-BE49-F238E27FC236}">
                <a16:creationId xmlns:a16="http://schemas.microsoft.com/office/drawing/2014/main" id="{7223B8ED-D10F-4714-8DC9-0631104EB8D7}"/>
              </a:ext>
            </a:extLst>
          </p:cNvPr>
          <p:cNvSpPr>
            <a:spLocks noGrp="1" noRot="1" noChangeAspect="1" noChangeArrowheads="1" noTextEdit="1"/>
          </p:cNvSpPr>
          <p:nvPr>
            <p:ph type="sldImg"/>
          </p:nvPr>
        </p:nvSpPr>
        <p:spPr>
          <a:ln/>
        </p:spPr>
      </p:sp>
      <p:sp>
        <p:nvSpPr>
          <p:cNvPr id="18435" name="Platshållare för anteckningar 2">
            <a:extLst>
              <a:ext uri="{FF2B5EF4-FFF2-40B4-BE49-F238E27FC236}">
                <a16:creationId xmlns:a16="http://schemas.microsoft.com/office/drawing/2014/main" id="{57AFC927-28E2-49A7-ABA3-81C616E91E78}"/>
              </a:ext>
            </a:extLst>
          </p:cNvPr>
          <p:cNvSpPr>
            <a:spLocks noGrp="1" noChangeArrowheads="1"/>
          </p:cNvSpPr>
          <p:nvPr>
            <p:ph type="body" idx="1"/>
          </p:nvPr>
        </p:nvSpPr>
        <p:spPr>
          <a:noFill/>
        </p:spPr>
        <p:txBody>
          <a:bodyPr/>
          <a:lstStyle/>
          <a:p>
            <a:pPr eaLnBrk="1" hangingPunct="1"/>
            <a:r>
              <a:rPr lang="sv-SE" altLang="sv-SE" b="1"/>
              <a:t>Syfte med bilden: </a:t>
            </a:r>
            <a:r>
              <a:rPr lang="sv-SE" altLang="sv-SE"/>
              <a:t>En av orsakerna till försurning är också transporter med lastfartyg på haven mellan länder som bidrar till stora mängder utsläpp av svavel- och kväveoxider. </a:t>
            </a:r>
          </a:p>
        </p:txBody>
      </p:sp>
      <p:sp>
        <p:nvSpPr>
          <p:cNvPr id="18436" name="Platshållare för bildnummer 3">
            <a:extLst>
              <a:ext uri="{FF2B5EF4-FFF2-40B4-BE49-F238E27FC236}">
                <a16:creationId xmlns:a16="http://schemas.microsoft.com/office/drawing/2014/main" id="{E7AD9733-4426-4566-97FD-AF4225C11F7D}"/>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FE0CEA7-9B23-481D-8F58-783FF4BE2E73}" type="slidenum">
              <a:rPr lang="sv-SE" altLang="sv-SE"/>
              <a:pPr>
                <a:spcBef>
                  <a:spcPct val="0"/>
                </a:spcBef>
              </a:pPr>
              <a:t>8</a:t>
            </a:fld>
            <a:endParaRPr lang="sv-SE" altLang="sv-S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tshållare för bildobjekt 1">
            <a:extLst>
              <a:ext uri="{FF2B5EF4-FFF2-40B4-BE49-F238E27FC236}">
                <a16:creationId xmlns:a16="http://schemas.microsoft.com/office/drawing/2014/main" id="{09A88E7D-0C90-40AF-A81F-7A3210CC20EF}"/>
              </a:ext>
            </a:extLst>
          </p:cNvPr>
          <p:cNvSpPr>
            <a:spLocks noGrp="1" noRot="1" noChangeAspect="1" noChangeArrowheads="1" noTextEdit="1"/>
          </p:cNvSpPr>
          <p:nvPr>
            <p:ph type="sldImg"/>
          </p:nvPr>
        </p:nvSpPr>
        <p:spPr>
          <a:ln/>
        </p:spPr>
      </p:sp>
      <p:sp>
        <p:nvSpPr>
          <p:cNvPr id="20483" name="Platshållare för anteckningar 2">
            <a:extLst>
              <a:ext uri="{FF2B5EF4-FFF2-40B4-BE49-F238E27FC236}">
                <a16:creationId xmlns:a16="http://schemas.microsoft.com/office/drawing/2014/main" id="{36154614-51FE-475D-BB31-92B364CB254D}"/>
              </a:ext>
            </a:extLst>
          </p:cNvPr>
          <p:cNvSpPr>
            <a:spLocks noGrp="1" noChangeArrowheads="1"/>
          </p:cNvSpPr>
          <p:nvPr>
            <p:ph type="body" idx="1"/>
          </p:nvPr>
        </p:nvSpPr>
        <p:spPr>
          <a:noFill/>
        </p:spPr>
        <p:txBody>
          <a:bodyPr/>
          <a:lstStyle/>
          <a:p>
            <a:pPr eaLnBrk="1" hangingPunct="1"/>
            <a:r>
              <a:rPr lang="sv-SE" altLang="sv-SE" b="1"/>
              <a:t>Syfte med bilden: </a:t>
            </a:r>
            <a:r>
              <a:rPr lang="sv-SE" altLang="sv-SE"/>
              <a:t>Ytterligare en av orsakerna till försurning är skogsbruk. Bilden förklarar att buffrande ämnen eller baskatjoner i marken tas upp av träden och förs bort vid skogsbruk. </a:t>
            </a:r>
          </a:p>
          <a:p>
            <a:pPr eaLnBrk="1" hangingPunct="1"/>
            <a:endParaRPr lang="sv-SE" altLang="sv-SE"/>
          </a:p>
          <a:p>
            <a:pPr eaLnBrk="1" hangingPunct="1"/>
            <a:r>
              <a:rPr lang="sv-SE" altLang="sv-SE" b="1"/>
              <a:t>Fördjupning: </a:t>
            </a:r>
            <a:r>
              <a:rPr lang="sv-SE" altLang="sv-SE"/>
              <a:t>I en skog som inte brukas förs buffrande ämnen tillbaka till marken igen, när trädet dör och bryts ner. Men vid intensiva skogsbruk skördar man och transporterar bort hela träd, det vill säga stammen, trädtoppen och grenarna. </a:t>
            </a:r>
          </a:p>
          <a:p>
            <a:pPr eaLnBrk="1" hangingPunct="1"/>
            <a:r>
              <a:rPr lang="sv-SE" altLang="sv-SE"/>
              <a:t>Man för bort buffrande ämnen som trädet tagit upp och som efter nedbrytning hade kunnat vara ett försvar mot försurande nedfall. En metod för att kompensera denna bortförsel av buffrande ämnen är att återföra aska från skogsbränslet till dessa marker. På så vis sluter man kretsloppet. </a:t>
            </a:r>
          </a:p>
          <a:p>
            <a:pPr eaLnBrk="1" hangingPunct="1"/>
            <a:endParaRPr lang="sv-SE" altLang="sv-SE" b="1"/>
          </a:p>
          <a:p>
            <a:pPr eaLnBrk="1" hangingPunct="1"/>
            <a:r>
              <a:rPr lang="sv-SE" altLang="sv-SE" b="1"/>
              <a:t>Tänkbar arbetsuppgift: </a:t>
            </a:r>
          </a:p>
          <a:p>
            <a:pPr eaLnBrk="1" hangingPunct="1"/>
            <a:r>
              <a:rPr lang="sv-SE" altLang="sv-SE"/>
              <a:t>Titta på filmer om skogsbruk och askåterföring på Youtube, exempelvis </a:t>
            </a:r>
          </a:p>
          <a:p>
            <a:pPr eaLnBrk="1" hangingPunct="1"/>
            <a:r>
              <a:rPr lang="sv-SE" altLang="sv-SE"/>
              <a:t>http://www.youtube.com/watch?v=0B9lCK6lQio&amp;feature=related och </a:t>
            </a:r>
          </a:p>
          <a:p>
            <a:pPr eaLnBrk="1" hangingPunct="1"/>
            <a:r>
              <a:rPr lang="sv-SE" altLang="sv-SE"/>
              <a:t>http://www.youtube.com/watch?v=XKS_IjwvZxY </a:t>
            </a:r>
          </a:p>
        </p:txBody>
      </p:sp>
      <p:sp>
        <p:nvSpPr>
          <p:cNvPr id="20484" name="Platshållare för bildnummer 3">
            <a:extLst>
              <a:ext uri="{FF2B5EF4-FFF2-40B4-BE49-F238E27FC236}">
                <a16:creationId xmlns:a16="http://schemas.microsoft.com/office/drawing/2014/main" id="{C14E295C-8160-4E89-98E1-37F55D8562AE}"/>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ABE203-03EB-452B-A934-7C6ED24B0FFC}" type="slidenum">
              <a:rPr lang="sv-SE" altLang="sv-SE"/>
              <a:pPr>
                <a:spcBef>
                  <a:spcPct val="0"/>
                </a:spcBef>
              </a:pPr>
              <a:t>9</a:t>
            </a:fld>
            <a:endParaRPr lang="sv-SE" altLang="sv-SE"/>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Line 37">
            <a:extLst>
              <a:ext uri="{FF2B5EF4-FFF2-40B4-BE49-F238E27FC236}">
                <a16:creationId xmlns:a16="http://schemas.microsoft.com/office/drawing/2014/main" id="{A7410EE4-822D-496E-8FBF-2ADAB7D2A82D}"/>
              </a:ext>
            </a:extLst>
          </p:cNvPr>
          <p:cNvSpPr>
            <a:spLocks noChangeShapeType="1"/>
          </p:cNvSpPr>
          <p:nvPr/>
        </p:nvSpPr>
        <p:spPr bwMode="auto">
          <a:xfrm>
            <a:off x="395288" y="6308725"/>
            <a:ext cx="6624637" cy="0"/>
          </a:xfrm>
          <a:prstGeom prst="line">
            <a:avLst/>
          </a:prstGeom>
          <a:noFill/>
          <a:ln w="19050">
            <a:solidFill>
              <a:schemeClr val="accent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v-SE"/>
          </a:p>
        </p:txBody>
      </p:sp>
      <p:pic>
        <p:nvPicPr>
          <p:cNvPr id="3" name="Picture 39" descr="farg_liggande">
            <a:extLst>
              <a:ext uri="{FF2B5EF4-FFF2-40B4-BE49-F238E27FC236}">
                <a16:creationId xmlns:a16="http://schemas.microsoft.com/office/drawing/2014/main" id="{F424AE92-AAB5-42D5-BDEE-F9F3C3E33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9175" y="5949950"/>
            <a:ext cx="145097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032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18723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5778500" y="765175"/>
            <a:ext cx="1746250" cy="467995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539750" y="765175"/>
            <a:ext cx="5086350" cy="467995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422998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Rubrik, text och mediaklipp">
    <p:spTree>
      <p:nvGrpSpPr>
        <p:cNvPr id="1" name=""/>
        <p:cNvGrpSpPr/>
        <p:nvPr/>
      </p:nvGrpSpPr>
      <p:grpSpPr>
        <a:xfrm>
          <a:off x="0" y="0"/>
          <a:ext cx="0" cy="0"/>
          <a:chOff x="0" y="0"/>
          <a:chExt cx="0" cy="0"/>
        </a:xfrm>
      </p:grpSpPr>
      <p:sp>
        <p:nvSpPr>
          <p:cNvPr id="2" name="Rubrik 1"/>
          <p:cNvSpPr>
            <a:spLocks noGrp="1"/>
          </p:cNvSpPr>
          <p:nvPr>
            <p:ph type="title"/>
          </p:nvPr>
        </p:nvSpPr>
        <p:spPr>
          <a:xfrm>
            <a:off x="539750" y="765175"/>
            <a:ext cx="6985000" cy="647700"/>
          </a:xfrm>
        </p:spPr>
        <p:txBody>
          <a:bodyPr/>
          <a:lstStyle/>
          <a:p>
            <a:r>
              <a:rPr lang="sv-SE"/>
              <a:t>Klicka här för att ändra format</a:t>
            </a:r>
          </a:p>
        </p:txBody>
      </p:sp>
      <p:sp>
        <p:nvSpPr>
          <p:cNvPr id="3" name="Platshållare för text 2"/>
          <p:cNvSpPr>
            <a:spLocks noGrp="1"/>
          </p:cNvSpPr>
          <p:nvPr>
            <p:ph type="body" sz="half" idx="1"/>
          </p:nvPr>
        </p:nvSpPr>
        <p:spPr>
          <a:xfrm>
            <a:off x="539750" y="1628775"/>
            <a:ext cx="3416300" cy="38163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media 3"/>
          <p:cNvSpPr>
            <a:spLocks noGrp="1"/>
          </p:cNvSpPr>
          <p:nvPr>
            <p:ph type="media" sz="half" idx="2"/>
          </p:nvPr>
        </p:nvSpPr>
        <p:spPr>
          <a:xfrm>
            <a:off x="4108450" y="1628775"/>
            <a:ext cx="3416300" cy="3816350"/>
          </a:xfrm>
        </p:spPr>
        <p:txBody>
          <a:bodyPr/>
          <a:lstStyle/>
          <a:p>
            <a:pPr lvl="0"/>
            <a:endParaRPr lang="sv-SE" noProof="0"/>
          </a:p>
        </p:txBody>
      </p:sp>
    </p:spTree>
    <p:extLst>
      <p:ext uri="{BB962C8B-B14F-4D97-AF65-F5344CB8AC3E}">
        <p14:creationId xmlns:p14="http://schemas.microsoft.com/office/powerpoint/2010/main" val="480002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59486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Tree>
    <p:extLst>
      <p:ext uri="{BB962C8B-B14F-4D97-AF65-F5344CB8AC3E}">
        <p14:creationId xmlns:p14="http://schemas.microsoft.com/office/powerpoint/2010/main" val="4043446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539750" y="1628775"/>
            <a:ext cx="3416300" cy="381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108450" y="1628775"/>
            <a:ext cx="3416300" cy="381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57328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471186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Tree>
    <p:extLst>
      <p:ext uri="{BB962C8B-B14F-4D97-AF65-F5344CB8AC3E}">
        <p14:creationId xmlns:p14="http://schemas.microsoft.com/office/powerpoint/2010/main" val="3548251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995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2961537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68007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9">
            <a:extLst>
              <a:ext uri="{FF2B5EF4-FFF2-40B4-BE49-F238E27FC236}">
                <a16:creationId xmlns:a16="http://schemas.microsoft.com/office/drawing/2014/main" id="{8B0E9AC6-D454-44D6-8185-DE6839B6436F}"/>
              </a:ext>
            </a:extLst>
          </p:cNvPr>
          <p:cNvSpPr>
            <a:spLocks noGrp="1" noChangeArrowheads="1"/>
          </p:cNvSpPr>
          <p:nvPr>
            <p:ph type="title"/>
          </p:nvPr>
        </p:nvSpPr>
        <p:spPr bwMode="auto">
          <a:xfrm>
            <a:off x="539750" y="765175"/>
            <a:ext cx="69850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sv-SE" altLang="sv-SE"/>
              <a:t>Rubrik</a:t>
            </a:r>
          </a:p>
        </p:txBody>
      </p:sp>
      <p:sp>
        <p:nvSpPr>
          <p:cNvPr id="1027" name="Rectangle 30">
            <a:extLst>
              <a:ext uri="{FF2B5EF4-FFF2-40B4-BE49-F238E27FC236}">
                <a16:creationId xmlns:a16="http://schemas.microsoft.com/office/drawing/2014/main" id="{E6BAF3A5-2B13-4D0A-9B5A-9FF9B93D3BBE}"/>
              </a:ext>
            </a:extLst>
          </p:cNvPr>
          <p:cNvSpPr>
            <a:spLocks noGrp="1" noChangeArrowheads="1"/>
          </p:cNvSpPr>
          <p:nvPr>
            <p:ph type="body" idx="1"/>
          </p:nvPr>
        </p:nvSpPr>
        <p:spPr bwMode="auto">
          <a:xfrm>
            <a:off x="539750" y="1628775"/>
            <a:ext cx="6985000"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ltLang="sv-SE"/>
              <a:t>Punktlista</a:t>
            </a:r>
          </a:p>
          <a:p>
            <a:pPr lvl="0"/>
            <a:endParaRPr lang="sv-SE" altLang="sv-SE"/>
          </a:p>
          <a:p>
            <a:pPr lvl="0"/>
            <a:endParaRPr lang="sv-SE" altLang="sv-SE"/>
          </a:p>
          <a:p>
            <a:pPr lvl="0"/>
            <a:endParaRPr lang="sv-SE" altLang="sv-SE"/>
          </a:p>
        </p:txBody>
      </p:sp>
      <p:sp>
        <p:nvSpPr>
          <p:cNvPr id="1028" name="Line 46">
            <a:extLst>
              <a:ext uri="{FF2B5EF4-FFF2-40B4-BE49-F238E27FC236}">
                <a16:creationId xmlns:a16="http://schemas.microsoft.com/office/drawing/2014/main" id="{BFB66945-03E0-4577-9265-EB490D8E3BFB}"/>
              </a:ext>
            </a:extLst>
          </p:cNvPr>
          <p:cNvSpPr>
            <a:spLocks noChangeShapeType="1"/>
          </p:cNvSpPr>
          <p:nvPr/>
        </p:nvSpPr>
        <p:spPr bwMode="auto">
          <a:xfrm>
            <a:off x="395288" y="6308725"/>
            <a:ext cx="6624637" cy="0"/>
          </a:xfrm>
          <a:prstGeom prst="line">
            <a:avLst/>
          </a:prstGeom>
          <a:noFill/>
          <a:ln w="19050">
            <a:solidFill>
              <a:schemeClr val="accent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v-SE"/>
          </a:p>
        </p:txBody>
      </p:sp>
      <p:pic>
        <p:nvPicPr>
          <p:cNvPr id="1029" name="Picture 47" descr="farg_liggande">
            <a:extLst>
              <a:ext uri="{FF2B5EF4-FFF2-40B4-BE49-F238E27FC236}">
                <a16:creationId xmlns:a16="http://schemas.microsoft.com/office/drawing/2014/main" id="{686B7705-7F0A-4E28-9757-76FF7E42893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69175" y="5949950"/>
            <a:ext cx="145097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8"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Century Gothic" pitchFamily="34" charset="0"/>
        </a:defRPr>
      </a:lvl2pPr>
      <a:lvl3pPr algn="l" rtl="0" eaLnBrk="0" fontAlgn="base" hangingPunct="0">
        <a:spcBef>
          <a:spcPct val="0"/>
        </a:spcBef>
        <a:spcAft>
          <a:spcPct val="0"/>
        </a:spcAft>
        <a:defRPr sz="2800">
          <a:solidFill>
            <a:schemeClr val="tx1"/>
          </a:solidFill>
          <a:latin typeface="Century Gothic" pitchFamily="34" charset="0"/>
        </a:defRPr>
      </a:lvl3pPr>
      <a:lvl4pPr algn="l" rtl="0" eaLnBrk="0" fontAlgn="base" hangingPunct="0">
        <a:spcBef>
          <a:spcPct val="0"/>
        </a:spcBef>
        <a:spcAft>
          <a:spcPct val="0"/>
        </a:spcAft>
        <a:defRPr sz="2800">
          <a:solidFill>
            <a:schemeClr val="tx1"/>
          </a:solidFill>
          <a:latin typeface="Century Gothic" pitchFamily="34" charset="0"/>
        </a:defRPr>
      </a:lvl4pPr>
      <a:lvl5pPr algn="l" rtl="0" eaLnBrk="0" fontAlgn="base" hangingPunct="0">
        <a:spcBef>
          <a:spcPct val="0"/>
        </a:spcBef>
        <a:spcAft>
          <a:spcPct val="0"/>
        </a:spcAft>
        <a:defRPr sz="2800">
          <a:solidFill>
            <a:schemeClr val="tx1"/>
          </a:solidFill>
          <a:latin typeface="Century Gothic" pitchFamily="34" charset="0"/>
        </a:defRPr>
      </a:lvl5pPr>
      <a:lvl6pPr marL="457200" algn="l" rtl="0" fontAlgn="base">
        <a:spcBef>
          <a:spcPct val="0"/>
        </a:spcBef>
        <a:spcAft>
          <a:spcPct val="0"/>
        </a:spcAft>
        <a:defRPr sz="2800">
          <a:solidFill>
            <a:schemeClr val="tx1"/>
          </a:solidFill>
          <a:latin typeface="Century Gothic" pitchFamily="34" charset="0"/>
        </a:defRPr>
      </a:lvl6pPr>
      <a:lvl7pPr marL="914400" algn="l" rtl="0" fontAlgn="base">
        <a:spcBef>
          <a:spcPct val="0"/>
        </a:spcBef>
        <a:spcAft>
          <a:spcPct val="0"/>
        </a:spcAft>
        <a:defRPr sz="2800">
          <a:solidFill>
            <a:schemeClr val="tx1"/>
          </a:solidFill>
          <a:latin typeface="Century Gothic" pitchFamily="34" charset="0"/>
        </a:defRPr>
      </a:lvl7pPr>
      <a:lvl8pPr marL="1371600" algn="l" rtl="0" fontAlgn="base">
        <a:spcBef>
          <a:spcPct val="0"/>
        </a:spcBef>
        <a:spcAft>
          <a:spcPct val="0"/>
        </a:spcAft>
        <a:defRPr sz="2800">
          <a:solidFill>
            <a:schemeClr val="tx1"/>
          </a:solidFill>
          <a:latin typeface="Century Gothic" pitchFamily="34" charset="0"/>
        </a:defRPr>
      </a:lvl8pPr>
      <a:lvl9pPr marL="1828800" algn="l" rtl="0" fontAlgn="base">
        <a:spcBef>
          <a:spcPct val="0"/>
        </a:spcBef>
        <a:spcAft>
          <a:spcPct val="0"/>
        </a:spcAft>
        <a:defRPr sz="2800">
          <a:solidFill>
            <a:schemeClr val="tx1"/>
          </a:solidFill>
          <a:latin typeface="Century Gothic" pitchFamily="34" charset="0"/>
        </a:defRPr>
      </a:lvl9pPr>
    </p:titleStyle>
    <p:bodyStyle>
      <a:lvl1pPr marL="176213" indent="-176213" algn="l" rtl="0" eaLnBrk="0" fontAlgn="base" hangingPunct="0">
        <a:spcBef>
          <a:spcPct val="20000"/>
        </a:spcBef>
        <a:spcAft>
          <a:spcPct val="0"/>
        </a:spcAft>
        <a:buClr>
          <a:schemeClr val="accent1"/>
        </a:buClr>
        <a:buSzPct val="120000"/>
        <a:defRPr sz="1600">
          <a:solidFill>
            <a:srgbClr val="000000"/>
          </a:solidFill>
          <a:latin typeface="+mn-lt"/>
          <a:ea typeface="+mn-ea"/>
          <a:cs typeface="+mn-cs"/>
        </a:defRPr>
      </a:lvl1pPr>
      <a:lvl2pPr marL="730250" indent="-285750" algn="l" rtl="0" eaLnBrk="0" fontAlgn="base" hangingPunct="0">
        <a:spcBef>
          <a:spcPct val="20000"/>
        </a:spcBef>
        <a:spcAft>
          <a:spcPct val="0"/>
        </a:spcAft>
        <a:buSzPct val="80000"/>
        <a:defRPr sz="1600">
          <a:solidFill>
            <a:schemeClr val="tx1"/>
          </a:solidFill>
          <a:latin typeface="Tahoma" pitchFamily="34" charset="0"/>
        </a:defRPr>
      </a:lvl2pPr>
      <a:lvl3pPr marL="1231900" indent="-228600" algn="l" rtl="0" eaLnBrk="0" fontAlgn="base" hangingPunct="0">
        <a:spcBef>
          <a:spcPct val="20000"/>
        </a:spcBef>
        <a:spcAft>
          <a:spcPct val="0"/>
        </a:spcAft>
        <a:buSzPct val="70000"/>
        <a:defRPr sz="1600">
          <a:solidFill>
            <a:schemeClr val="tx1"/>
          </a:solidFill>
          <a:latin typeface="Tahoma" pitchFamily="34" charset="0"/>
        </a:defRPr>
      </a:lvl3pPr>
      <a:lvl4pPr marL="1639888" indent="-228600" algn="l" rtl="0" eaLnBrk="0" fontAlgn="base" hangingPunct="0">
        <a:spcBef>
          <a:spcPct val="20000"/>
        </a:spcBef>
        <a:spcAft>
          <a:spcPct val="0"/>
        </a:spcAft>
        <a:buSzPct val="70000"/>
        <a:buBlip>
          <a:blip r:embed="rId15"/>
        </a:buBlip>
        <a:defRPr sz="1600">
          <a:solidFill>
            <a:schemeClr val="tx1"/>
          </a:solidFill>
          <a:latin typeface="Tahoma" pitchFamily="34" charset="0"/>
        </a:defRPr>
      </a:lvl4pPr>
      <a:lvl5pPr marL="2057400" indent="-228600" algn="l" rtl="0" eaLnBrk="0" fontAlgn="base" hangingPunct="0">
        <a:spcBef>
          <a:spcPct val="20000"/>
        </a:spcBef>
        <a:spcAft>
          <a:spcPct val="0"/>
        </a:spcAft>
        <a:buSzPct val="70000"/>
        <a:buBlip>
          <a:blip r:embed="rId16"/>
        </a:buBlip>
        <a:defRPr sz="1600">
          <a:solidFill>
            <a:schemeClr val="tx1"/>
          </a:solidFill>
          <a:latin typeface="Tahoma" pitchFamily="34" charset="0"/>
        </a:defRPr>
      </a:lvl5pPr>
      <a:lvl6pPr marL="2514600" indent="-228600" algn="l" rtl="0" fontAlgn="base">
        <a:spcBef>
          <a:spcPct val="20000"/>
        </a:spcBef>
        <a:spcAft>
          <a:spcPct val="0"/>
        </a:spcAft>
        <a:buSzPct val="70000"/>
        <a:buBlip>
          <a:blip r:embed="rId16"/>
        </a:buBlip>
        <a:defRPr sz="1600">
          <a:solidFill>
            <a:schemeClr val="tx1"/>
          </a:solidFill>
          <a:latin typeface="Tahoma" pitchFamily="34" charset="0"/>
        </a:defRPr>
      </a:lvl6pPr>
      <a:lvl7pPr marL="2971800" indent="-228600" algn="l" rtl="0" fontAlgn="base">
        <a:spcBef>
          <a:spcPct val="20000"/>
        </a:spcBef>
        <a:spcAft>
          <a:spcPct val="0"/>
        </a:spcAft>
        <a:buSzPct val="70000"/>
        <a:buBlip>
          <a:blip r:embed="rId16"/>
        </a:buBlip>
        <a:defRPr sz="1600">
          <a:solidFill>
            <a:schemeClr val="tx1"/>
          </a:solidFill>
          <a:latin typeface="Tahoma" pitchFamily="34" charset="0"/>
        </a:defRPr>
      </a:lvl7pPr>
      <a:lvl8pPr marL="3429000" indent="-228600" algn="l" rtl="0" fontAlgn="base">
        <a:spcBef>
          <a:spcPct val="20000"/>
        </a:spcBef>
        <a:spcAft>
          <a:spcPct val="0"/>
        </a:spcAft>
        <a:buSzPct val="70000"/>
        <a:buBlip>
          <a:blip r:embed="rId16"/>
        </a:buBlip>
        <a:defRPr sz="1600">
          <a:solidFill>
            <a:schemeClr val="tx1"/>
          </a:solidFill>
          <a:latin typeface="Tahoma" pitchFamily="34" charset="0"/>
        </a:defRPr>
      </a:lvl8pPr>
      <a:lvl9pPr marL="3886200" indent="-228600" algn="l" rtl="0" fontAlgn="base">
        <a:spcBef>
          <a:spcPct val="20000"/>
        </a:spcBef>
        <a:spcAft>
          <a:spcPct val="0"/>
        </a:spcAft>
        <a:buSzPct val="70000"/>
        <a:buBlip>
          <a:blip r:embed="rId16"/>
        </a:buBlip>
        <a:defRPr sz="1600">
          <a:solidFill>
            <a:schemeClr val="tx1"/>
          </a:solidFill>
          <a:latin typeface="Tahoma" pitchFamily="34" charset="0"/>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25.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26.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5.jpe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2.jpeg"/><Relationship Id="rId7"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6.wm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7" descr="När_surt_regn_faller">
            <a:extLst>
              <a:ext uri="{FF2B5EF4-FFF2-40B4-BE49-F238E27FC236}">
                <a16:creationId xmlns:a16="http://schemas.microsoft.com/office/drawing/2014/main" id="{24F244BE-DE51-4112-9CD8-3F240C275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26988"/>
            <a:ext cx="10799763" cy="7197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E848E2AD-ED71-4963-91B8-24A679DC6CCF}"/>
              </a:ext>
            </a:extLst>
          </p:cNvPr>
          <p:cNvSpPr>
            <a:spLocks noGrp="1" noChangeArrowheads="1"/>
          </p:cNvSpPr>
          <p:nvPr>
            <p:ph type="title"/>
          </p:nvPr>
        </p:nvSpPr>
        <p:spPr>
          <a:xfrm>
            <a:off x="539750" y="2349500"/>
            <a:ext cx="7848600" cy="1079500"/>
          </a:xfrm>
        </p:spPr>
        <p:txBody>
          <a:bodyPr/>
          <a:lstStyle/>
          <a:p>
            <a:pPr algn="ctr" eaLnBrk="1" hangingPunct="1"/>
            <a:r>
              <a:rPr lang="sv-SE" altLang="sv-SE" sz="4800">
                <a:solidFill>
                  <a:schemeClr val="bg1"/>
                </a:solidFill>
              </a:rPr>
              <a:t>Våra grannar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p:cTn id="7" dur="3000" fill="hold"/>
                                        <p:tgtEl>
                                          <p:spTgt spid="60418"/>
                                        </p:tgtEl>
                                        <p:attrNameLst>
                                          <p:attrName>ppt_w</p:attrName>
                                        </p:attrNameLst>
                                      </p:cBhvr>
                                      <p:tavLst>
                                        <p:tav tm="0">
                                          <p:val>
                                            <p:fltVal val="0"/>
                                          </p:val>
                                        </p:tav>
                                        <p:tav tm="100000">
                                          <p:val>
                                            <p:strVal val="#ppt_w"/>
                                          </p:val>
                                        </p:tav>
                                      </p:tavLst>
                                    </p:anim>
                                    <p:anim calcmode="lin" valueType="num">
                                      <p:cBhvr>
                                        <p:cTn id="8" dur="3000" fill="hold"/>
                                        <p:tgtEl>
                                          <p:spTgt spid="60418"/>
                                        </p:tgtEl>
                                        <p:attrNameLst>
                                          <p:attrName>ppt_h</p:attrName>
                                        </p:attrNameLst>
                                      </p:cBhvr>
                                      <p:tavLst>
                                        <p:tav tm="0">
                                          <p:val>
                                            <p:fltVal val="0"/>
                                          </p:val>
                                        </p:tav>
                                        <p:tav tm="100000">
                                          <p:val>
                                            <p:strVal val="#ppt_h"/>
                                          </p:val>
                                        </p:tav>
                                      </p:tavLst>
                                    </p:anim>
                                    <p:animEffect transition="in" filter="fade">
                                      <p:cBhvr>
                                        <p:cTn id="9" dur="30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7">
            <a:extLst>
              <a:ext uri="{FF2B5EF4-FFF2-40B4-BE49-F238E27FC236}">
                <a16:creationId xmlns:a16="http://schemas.microsoft.com/office/drawing/2014/main" id="{166F5C29-45B1-48D7-AC56-858EBA96CFBB}"/>
              </a:ext>
            </a:extLst>
          </p:cNvPr>
          <p:cNvSpPr txBox="1">
            <a:spLocks noChangeArrowheads="1"/>
          </p:cNvSpPr>
          <p:nvPr/>
        </p:nvSpPr>
        <p:spPr bwMode="auto">
          <a:xfrm>
            <a:off x="468313" y="1484313"/>
            <a:ext cx="84248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r>
              <a:rPr lang="sv-SE" altLang="sv-SE"/>
              <a:t>Förutom Sveriges egna utsläpp kommer en stor andel från andra länder och en stor andel från sjöfarten.</a:t>
            </a:r>
            <a:endParaRPr kumimoji="1" lang="sv-SE" altLang="sv-SE" sz="2400">
              <a:solidFill>
                <a:schemeClr val="tx1"/>
              </a:solidFill>
              <a:latin typeface="Times New Roman" panose="02020603050405020304" pitchFamily="18" charset="0"/>
            </a:endParaRPr>
          </a:p>
        </p:txBody>
      </p:sp>
      <p:sp>
        <p:nvSpPr>
          <p:cNvPr id="36872" name="Text Box 8">
            <a:extLst>
              <a:ext uri="{FF2B5EF4-FFF2-40B4-BE49-F238E27FC236}">
                <a16:creationId xmlns:a16="http://schemas.microsoft.com/office/drawing/2014/main" id="{203FA943-1EAC-499C-9A4D-98B350E6C520}"/>
              </a:ext>
            </a:extLst>
          </p:cNvPr>
          <p:cNvSpPr txBox="1">
            <a:spLocks noChangeArrowheads="1"/>
          </p:cNvSpPr>
          <p:nvPr/>
        </p:nvSpPr>
        <p:spPr bwMode="auto">
          <a:xfrm>
            <a:off x="468313" y="2205038"/>
            <a:ext cx="5616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r>
              <a:rPr lang="sv-SE" altLang="sv-SE"/>
              <a:t>Utsläppen förs med vindarna från land till land.</a:t>
            </a:r>
          </a:p>
        </p:txBody>
      </p:sp>
      <p:sp>
        <p:nvSpPr>
          <p:cNvPr id="36873" name="Text Box 9">
            <a:extLst>
              <a:ext uri="{FF2B5EF4-FFF2-40B4-BE49-F238E27FC236}">
                <a16:creationId xmlns:a16="http://schemas.microsoft.com/office/drawing/2014/main" id="{A7984745-8926-467E-9D6B-D09C12434244}"/>
              </a:ext>
            </a:extLst>
          </p:cNvPr>
          <p:cNvSpPr txBox="1">
            <a:spLocks noChangeArrowheads="1"/>
          </p:cNvSpPr>
          <p:nvPr/>
        </p:nvSpPr>
        <p:spPr bwMode="auto">
          <a:xfrm>
            <a:off x="466725" y="2781300"/>
            <a:ext cx="83534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0"/>
              </a:spcBef>
              <a:buClrTx/>
              <a:buSzTx/>
            </a:pPr>
            <a:r>
              <a:rPr lang="sv-SE" altLang="sv-SE"/>
              <a:t>Därför räcker det inte att Sverige minskar sina utsläpp, utan grannländerna måste också minska utsläppen av svavel och kväve.</a:t>
            </a:r>
            <a:endParaRPr kumimoji="1" lang="sv-SE" altLang="sv-SE" sz="2400">
              <a:solidFill>
                <a:schemeClr val="tx1"/>
              </a:solidFill>
              <a:latin typeface="Times New Roman" panose="02020603050405020304" pitchFamily="18" charset="0"/>
            </a:endParaRPr>
          </a:p>
        </p:txBody>
      </p:sp>
      <p:sp>
        <p:nvSpPr>
          <p:cNvPr id="36875" name="Text Box 11">
            <a:extLst>
              <a:ext uri="{FF2B5EF4-FFF2-40B4-BE49-F238E27FC236}">
                <a16:creationId xmlns:a16="http://schemas.microsoft.com/office/drawing/2014/main" id="{C4D8F67A-7812-4809-BB0E-590CAFD4807F}"/>
              </a:ext>
            </a:extLst>
          </p:cNvPr>
          <p:cNvSpPr txBox="1">
            <a:spLocks noChangeArrowheads="1"/>
          </p:cNvSpPr>
          <p:nvPr/>
        </p:nvSpPr>
        <p:spPr bwMode="auto">
          <a:xfrm>
            <a:off x="466725" y="3573463"/>
            <a:ext cx="83534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Flera avtal om utsläppsminskningar för svavel har gjorts mellan länder och genom lyckat samarbete har utsläppen av svavel minskat…!</a:t>
            </a:r>
          </a:p>
        </p:txBody>
      </p:sp>
      <p:sp>
        <p:nvSpPr>
          <p:cNvPr id="22534" name="Text Box 13">
            <a:extLst>
              <a:ext uri="{FF2B5EF4-FFF2-40B4-BE49-F238E27FC236}">
                <a16:creationId xmlns:a16="http://schemas.microsoft.com/office/drawing/2014/main" id="{00F76957-E0E1-40DD-B161-85A442A4A6B8}"/>
              </a:ext>
            </a:extLst>
          </p:cNvPr>
          <p:cNvSpPr txBox="1">
            <a:spLocks noChangeArrowheads="1"/>
          </p:cNvSpPr>
          <p:nvPr/>
        </p:nvSpPr>
        <p:spPr bwMode="auto">
          <a:xfrm>
            <a:off x="611188" y="6381750"/>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tx1"/>
                </a:solidFill>
              </a:rPr>
              <a:t>VÅRA GRANNAR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6872"/>
                                        </p:tgtEl>
                                        <p:attrNameLst>
                                          <p:attrName>style.visibility</p:attrName>
                                        </p:attrNameLst>
                                      </p:cBhvr>
                                      <p:to>
                                        <p:strVal val="visible"/>
                                      </p:to>
                                    </p:set>
                                    <p:anim calcmode="lin" valueType="num">
                                      <p:cBhvr>
                                        <p:cTn id="7" dur="3000" fill="hold"/>
                                        <p:tgtEl>
                                          <p:spTgt spid="36872"/>
                                        </p:tgtEl>
                                        <p:attrNameLst>
                                          <p:attrName>ppt_w</p:attrName>
                                        </p:attrNameLst>
                                      </p:cBhvr>
                                      <p:tavLst>
                                        <p:tav tm="0">
                                          <p:val>
                                            <p:fltVal val="0"/>
                                          </p:val>
                                        </p:tav>
                                        <p:tav tm="100000">
                                          <p:val>
                                            <p:strVal val="#ppt_w"/>
                                          </p:val>
                                        </p:tav>
                                      </p:tavLst>
                                    </p:anim>
                                    <p:anim calcmode="lin" valueType="num">
                                      <p:cBhvr>
                                        <p:cTn id="8" dur="3000" fill="hold"/>
                                        <p:tgtEl>
                                          <p:spTgt spid="36872"/>
                                        </p:tgtEl>
                                        <p:attrNameLst>
                                          <p:attrName>ppt_h</p:attrName>
                                        </p:attrNameLst>
                                      </p:cBhvr>
                                      <p:tavLst>
                                        <p:tav tm="0">
                                          <p:val>
                                            <p:fltVal val="0"/>
                                          </p:val>
                                        </p:tav>
                                        <p:tav tm="100000">
                                          <p:val>
                                            <p:strVal val="#ppt_h"/>
                                          </p:val>
                                        </p:tav>
                                      </p:tavLst>
                                    </p:anim>
                                    <p:animEffect transition="in" filter="fade">
                                      <p:cBhvr>
                                        <p:cTn id="9" dur="3000"/>
                                        <p:tgtEl>
                                          <p:spTgt spid="3687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6873"/>
                                        </p:tgtEl>
                                        <p:attrNameLst>
                                          <p:attrName>style.visibility</p:attrName>
                                        </p:attrNameLst>
                                      </p:cBhvr>
                                      <p:to>
                                        <p:strVal val="visible"/>
                                      </p:to>
                                    </p:set>
                                    <p:anim calcmode="lin" valueType="num">
                                      <p:cBhvr>
                                        <p:cTn id="14" dur="3000" fill="hold"/>
                                        <p:tgtEl>
                                          <p:spTgt spid="36873"/>
                                        </p:tgtEl>
                                        <p:attrNameLst>
                                          <p:attrName>ppt_w</p:attrName>
                                        </p:attrNameLst>
                                      </p:cBhvr>
                                      <p:tavLst>
                                        <p:tav tm="0">
                                          <p:val>
                                            <p:fltVal val="0"/>
                                          </p:val>
                                        </p:tav>
                                        <p:tav tm="100000">
                                          <p:val>
                                            <p:strVal val="#ppt_w"/>
                                          </p:val>
                                        </p:tav>
                                      </p:tavLst>
                                    </p:anim>
                                    <p:anim calcmode="lin" valueType="num">
                                      <p:cBhvr>
                                        <p:cTn id="15" dur="3000" fill="hold"/>
                                        <p:tgtEl>
                                          <p:spTgt spid="36873"/>
                                        </p:tgtEl>
                                        <p:attrNameLst>
                                          <p:attrName>ppt_h</p:attrName>
                                        </p:attrNameLst>
                                      </p:cBhvr>
                                      <p:tavLst>
                                        <p:tav tm="0">
                                          <p:val>
                                            <p:fltVal val="0"/>
                                          </p:val>
                                        </p:tav>
                                        <p:tav tm="100000">
                                          <p:val>
                                            <p:strVal val="#ppt_h"/>
                                          </p:val>
                                        </p:tav>
                                      </p:tavLst>
                                    </p:anim>
                                    <p:animEffect transition="in" filter="fade">
                                      <p:cBhvr>
                                        <p:cTn id="16" dur="3000"/>
                                        <p:tgtEl>
                                          <p:spTgt spid="3687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6875"/>
                                        </p:tgtEl>
                                        <p:attrNameLst>
                                          <p:attrName>style.visibility</p:attrName>
                                        </p:attrNameLst>
                                      </p:cBhvr>
                                      <p:to>
                                        <p:strVal val="visible"/>
                                      </p:to>
                                    </p:set>
                                    <p:anim calcmode="lin" valueType="num">
                                      <p:cBhvr>
                                        <p:cTn id="21" dur="3000" fill="hold"/>
                                        <p:tgtEl>
                                          <p:spTgt spid="36875"/>
                                        </p:tgtEl>
                                        <p:attrNameLst>
                                          <p:attrName>ppt_w</p:attrName>
                                        </p:attrNameLst>
                                      </p:cBhvr>
                                      <p:tavLst>
                                        <p:tav tm="0">
                                          <p:val>
                                            <p:fltVal val="0"/>
                                          </p:val>
                                        </p:tav>
                                        <p:tav tm="100000">
                                          <p:val>
                                            <p:strVal val="#ppt_w"/>
                                          </p:val>
                                        </p:tav>
                                      </p:tavLst>
                                    </p:anim>
                                    <p:anim calcmode="lin" valueType="num">
                                      <p:cBhvr>
                                        <p:cTn id="22" dur="3000" fill="hold"/>
                                        <p:tgtEl>
                                          <p:spTgt spid="36875"/>
                                        </p:tgtEl>
                                        <p:attrNameLst>
                                          <p:attrName>ppt_h</p:attrName>
                                        </p:attrNameLst>
                                      </p:cBhvr>
                                      <p:tavLst>
                                        <p:tav tm="0">
                                          <p:val>
                                            <p:fltVal val="0"/>
                                          </p:val>
                                        </p:tav>
                                        <p:tav tm="100000">
                                          <p:val>
                                            <p:strVal val="#ppt_h"/>
                                          </p:val>
                                        </p:tav>
                                      </p:tavLst>
                                    </p:anim>
                                    <p:animEffect transition="in" filter="fade">
                                      <p:cBhvr>
                                        <p:cTn id="23" dur="3000"/>
                                        <p:tgtEl>
                                          <p:spTgt spid="36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p:bldP spid="36873" grpId="0"/>
      <p:bldP spid="3687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6CE76264-6E1E-4A1F-8DB6-6108AC637B7A}"/>
              </a:ext>
            </a:extLst>
          </p:cNvPr>
          <p:cNvSpPr>
            <a:spLocks noGrp="1" noChangeArrowheads="1"/>
          </p:cNvSpPr>
          <p:nvPr>
            <p:ph type="title"/>
          </p:nvPr>
        </p:nvSpPr>
        <p:spPr>
          <a:xfrm>
            <a:off x="34925" y="2132013"/>
            <a:ext cx="9251950" cy="1657350"/>
          </a:xfrm>
        </p:spPr>
        <p:txBody>
          <a:bodyPr/>
          <a:lstStyle/>
          <a:p>
            <a:pPr algn="ctr" eaLnBrk="1" hangingPunct="1"/>
            <a:r>
              <a:rPr lang="sv-SE" altLang="sv-SE" sz="4800">
                <a:solidFill>
                  <a:schemeClr val="bg1"/>
                </a:solidFill>
              </a:rPr>
              <a:t>Vad händer i naturen </a:t>
            </a:r>
            <a:br>
              <a:rPr lang="sv-SE" altLang="sv-SE" sz="4800">
                <a:solidFill>
                  <a:schemeClr val="bg1"/>
                </a:solidFill>
              </a:rPr>
            </a:br>
            <a:r>
              <a:rPr lang="sv-SE" altLang="sv-SE" sz="4800">
                <a:solidFill>
                  <a:schemeClr val="bg1"/>
                </a:solidFill>
              </a:rPr>
              <a:t>vid försurning?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p:cTn id="7" dur="3000" fill="hold"/>
                                        <p:tgtEl>
                                          <p:spTgt spid="62466"/>
                                        </p:tgtEl>
                                        <p:attrNameLst>
                                          <p:attrName>ppt_w</p:attrName>
                                        </p:attrNameLst>
                                      </p:cBhvr>
                                      <p:tavLst>
                                        <p:tav tm="0">
                                          <p:val>
                                            <p:fltVal val="0"/>
                                          </p:val>
                                        </p:tav>
                                        <p:tav tm="100000">
                                          <p:val>
                                            <p:strVal val="#ppt_w"/>
                                          </p:val>
                                        </p:tav>
                                      </p:tavLst>
                                    </p:anim>
                                    <p:anim calcmode="lin" valueType="num">
                                      <p:cBhvr>
                                        <p:cTn id="8" dur="3000" fill="hold"/>
                                        <p:tgtEl>
                                          <p:spTgt spid="62466"/>
                                        </p:tgtEl>
                                        <p:attrNameLst>
                                          <p:attrName>ppt_h</p:attrName>
                                        </p:attrNameLst>
                                      </p:cBhvr>
                                      <p:tavLst>
                                        <p:tav tm="0">
                                          <p:val>
                                            <p:fltVal val="0"/>
                                          </p:val>
                                        </p:tav>
                                        <p:tav tm="100000">
                                          <p:val>
                                            <p:strVal val="#ppt_h"/>
                                          </p:val>
                                        </p:tav>
                                      </p:tavLst>
                                    </p:anim>
                                    <p:animEffect transition="in" filter="fade">
                                      <p:cBhvr>
                                        <p:cTn id="9" dur="3000"/>
                                        <p:tgtEl>
                                          <p:spTgt spid="6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3" name="Picture 15" descr="oring">
            <a:extLst>
              <a:ext uri="{FF2B5EF4-FFF2-40B4-BE49-F238E27FC236}">
                <a16:creationId xmlns:a16="http://schemas.microsoft.com/office/drawing/2014/main" id="{148FC4BE-B46E-44A0-8BB4-C47A2A0D4C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1844675"/>
            <a:ext cx="27336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5">
            <a:extLst>
              <a:ext uri="{FF2B5EF4-FFF2-40B4-BE49-F238E27FC236}">
                <a16:creationId xmlns:a16="http://schemas.microsoft.com/office/drawing/2014/main" id="{57C4831C-EDEF-498A-9932-9C32788EB14E}"/>
              </a:ext>
            </a:extLst>
          </p:cNvPr>
          <p:cNvSpPr txBox="1">
            <a:spLocks noChangeArrowheads="1"/>
          </p:cNvSpPr>
          <p:nvPr/>
        </p:nvSpPr>
        <p:spPr bwMode="auto">
          <a:xfrm>
            <a:off x="684213" y="1484313"/>
            <a:ext cx="7127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r>
              <a:rPr lang="sv-SE" altLang="sv-SE"/>
              <a:t>… kan metalljoner lösas upp och bli giftiga för djur och människor.</a:t>
            </a:r>
            <a:endParaRPr kumimoji="1" lang="sv-SE" altLang="sv-SE" sz="2400">
              <a:solidFill>
                <a:schemeClr val="tx1"/>
              </a:solidFill>
              <a:latin typeface="Times New Roman" panose="02020603050405020304" pitchFamily="18" charset="0"/>
            </a:endParaRPr>
          </a:p>
        </p:txBody>
      </p:sp>
      <p:sp>
        <p:nvSpPr>
          <p:cNvPr id="25604" name="Text Box 6">
            <a:extLst>
              <a:ext uri="{FF2B5EF4-FFF2-40B4-BE49-F238E27FC236}">
                <a16:creationId xmlns:a16="http://schemas.microsoft.com/office/drawing/2014/main" id="{4943C874-4BC1-4FEB-B959-BED29FD3FB2F}"/>
              </a:ext>
            </a:extLst>
          </p:cNvPr>
          <p:cNvSpPr txBox="1">
            <a:spLocks noChangeArrowheads="1"/>
          </p:cNvSpPr>
          <p:nvPr/>
        </p:nvSpPr>
        <p:spPr bwMode="auto">
          <a:xfrm>
            <a:off x="684213" y="1052513"/>
            <a:ext cx="66246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r>
              <a:rPr lang="sv-SE" altLang="sv-SE"/>
              <a:t>När pH-värdet sjunker i mark och vatten… </a:t>
            </a:r>
          </a:p>
        </p:txBody>
      </p:sp>
      <p:sp>
        <p:nvSpPr>
          <p:cNvPr id="37895" name="Text Box 7">
            <a:extLst>
              <a:ext uri="{FF2B5EF4-FFF2-40B4-BE49-F238E27FC236}">
                <a16:creationId xmlns:a16="http://schemas.microsoft.com/office/drawing/2014/main" id="{269F6CEA-73EB-4F85-9EC9-B5D476CC274B}"/>
              </a:ext>
            </a:extLst>
          </p:cNvPr>
          <p:cNvSpPr txBox="1">
            <a:spLocks noChangeArrowheads="1"/>
          </p:cNvSpPr>
          <p:nvPr/>
        </p:nvSpPr>
        <p:spPr bwMode="auto">
          <a:xfrm>
            <a:off x="755650" y="1955800"/>
            <a:ext cx="489585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r>
              <a:rPr lang="sv-SE" altLang="sv-SE"/>
              <a:t>Fiskar som öring och mört är försurningskänsliga för metalljoner som sätter sig på deras gälar och gör att de får dåligt med syre.</a:t>
            </a:r>
          </a:p>
        </p:txBody>
      </p:sp>
      <p:sp>
        <p:nvSpPr>
          <p:cNvPr id="37896" name="Text Box 8">
            <a:extLst>
              <a:ext uri="{FF2B5EF4-FFF2-40B4-BE49-F238E27FC236}">
                <a16:creationId xmlns:a16="http://schemas.microsoft.com/office/drawing/2014/main" id="{4735C270-4D1E-4E30-A158-22352BDE2319}"/>
              </a:ext>
            </a:extLst>
          </p:cNvPr>
          <p:cNvSpPr txBox="1">
            <a:spLocks noChangeArrowheads="1"/>
          </p:cNvSpPr>
          <p:nvPr/>
        </p:nvSpPr>
        <p:spPr bwMode="auto">
          <a:xfrm>
            <a:off x="755650" y="4437063"/>
            <a:ext cx="6121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r>
              <a:rPr lang="sv-SE" altLang="sv-SE"/>
              <a:t>Många fåglar som lever vid vattnet äter fisk eller smådjur…</a:t>
            </a:r>
            <a:endParaRPr kumimoji="1" lang="sv-SE" altLang="sv-SE" sz="2400">
              <a:solidFill>
                <a:schemeClr val="tx1"/>
              </a:solidFill>
              <a:latin typeface="Times New Roman" panose="02020603050405020304" pitchFamily="18" charset="0"/>
            </a:endParaRPr>
          </a:p>
        </p:txBody>
      </p:sp>
      <p:sp>
        <p:nvSpPr>
          <p:cNvPr id="37898" name="Text Box 10">
            <a:extLst>
              <a:ext uri="{FF2B5EF4-FFF2-40B4-BE49-F238E27FC236}">
                <a16:creationId xmlns:a16="http://schemas.microsoft.com/office/drawing/2014/main" id="{6A756458-1CB2-458A-9317-DDE5920FF848}"/>
              </a:ext>
            </a:extLst>
          </p:cNvPr>
          <p:cNvSpPr txBox="1">
            <a:spLocks noChangeArrowheads="1"/>
          </p:cNvSpPr>
          <p:nvPr/>
        </p:nvSpPr>
        <p:spPr bwMode="auto">
          <a:xfrm>
            <a:off x="757238" y="3711575"/>
            <a:ext cx="633571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r>
              <a:rPr lang="sv-SE" altLang="sv-SE"/>
              <a:t>Kräftor, musslor och snäckor är försurningskänsliga eftersom de inte kan bygga upp sina skal när det finns för lite kalk i vattnet.</a:t>
            </a:r>
          </a:p>
        </p:txBody>
      </p:sp>
      <p:sp>
        <p:nvSpPr>
          <p:cNvPr id="25608" name="Text Box 11">
            <a:extLst>
              <a:ext uri="{FF2B5EF4-FFF2-40B4-BE49-F238E27FC236}">
                <a16:creationId xmlns:a16="http://schemas.microsoft.com/office/drawing/2014/main" id="{7B0634C1-38EE-42FD-AB20-E0ADBA8E4E1E}"/>
              </a:ext>
            </a:extLst>
          </p:cNvPr>
          <p:cNvSpPr txBox="1">
            <a:spLocks noChangeArrowheads="1"/>
          </p:cNvSpPr>
          <p:nvPr/>
        </p:nvSpPr>
        <p:spPr bwMode="auto">
          <a:xfrm>
            <a:off x="611188" y="6381750"/>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tx1"/>
                </a:solidFill>
              </a:rPr>
              <a:t>VAD HÄNDER I NATUREN VID FÖRSURNING?</a:t>
            </a:r>
          </a:p>
        </p:txBody>
      </p:sp>
      <p:sp>
        <p:nvSpPr>
          <p:cNvPr id="37901" name="Text Box 13">
            <a:extLst>
              <a:ext uri="{FF2B5EF4-FFF2-40B4-BE49-F238E27FC236}">
                <a16:creationId xmlns:a16="http://schemas.microsoft.com/office/drawing/2014/main" id="{C4A48FC0-6604-4227-8C17-FB7774D40D0F}"/>
              </a:ext>
            </a:extLst>
          </p:cNvPr>
          <p:cNvSpPr txBox="1">
            <a:spLocks noChangeArrowheads="1"/>
          </p:cNvSpPr>
          <p:nvPr/>
        </p:nvSpPr>
        <p:spPr bwMode="auto">
          <a:xfrm>
            <a:off x="684213" y="4941888"/>
            <a:ext cx="547211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r>
              <a:rPr lang="sv-SE" altLang="sv-SE"/>
              <a:t>…och när fisk och smådjur försvinner på grund av försurning drabbas därför fåglarna också.</a:t>
            </a:r>
          </a:p>
        </p:txBody>
      </p:sp>
      <p:sp>
        <p:nvSpPr>
          <p:cNvPr id="37904" name="Text Box 16">
            <a:extLst>
              <a:ext uri="{FF2B5EF4-FFF2-40B4-BE49-F238E27FC236}">
                <a16:creationId xmlns:a16="http://schemas.microsoft.com/office/drawing/2014/main" id="{BB0A5261-8A7B-44FE-8F1D-7620E137D811}"/>
              </a:ext>
            </a:extLst>
          </p:cNvPr>
          <p:cNvSpPr txBox="1">
            <a:spLocks noChangeArrowheads="1"/>
          </p:cNvSpPr>
          <p:nvPr/>
        </p:nvSpPr>
        <p:spPr bwMode="auto">
          <a:xfrm>
            <a:off x="755650" y="2924175"/>
            <a:ext cx="59039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lang="sv-SE" altLang="sv-SE">
                <a:solidFill>
                  <a:schemeClr val="tx1"/>
                </a:solidFill>
              </a:rPr>
              <a:t>Den höga halten av vätejoner är också skadlig för fiskrom och fiskar. </a:t>
            </a:r>
          </a:p>
        </p:txBody>
      </p:sp>
      <p:pic>
        <p:nvPicPr>
          <p:cNvPr id="37906" name="Picture 18" descr="Sandsjön_2834">
            <a:extLst>
              <a:ext uri="{FF2B5EF4-FFF2-40B4-BE49-F238E27FC236}">
                <a16:creationId xmlns:a16="http://schemas.microsoft.com/office/drawing/2014/main" id="{EBE88CA1-A3AB-40DF-94D0-AE5B0696FD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588" y="4508500"/>
            <a:ext cx="19431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9" name="Picture 21" descr="flodkrafta">
            <a:extLst>
              <a:ext uri="{FF2B5EF4-FFF2-40B4-BE49-F238E27FC236}">
                <a16:creationId xmlns:a16="http://schemas.microsoft.com/office/drawing/2014/main" id="{138A0FAB-EBA4-4524-8ED6-0AEB7CF74B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420" b="3423"/>
          <a:stretch>
            <a:fillRect/>
          </a:stretch>
        </p:blipFill>
        <p:spPr bwMode="auto">
          <a:xfrm>
            <a:off x="7164388" y="3408363"/>
            <a:ext cx="136842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7893"/>
                                        </p:tgtEl>
                                        <p:attrNameLst>
                                          <p:attrName>style.visibility</p:attrName>
                                        </p:attrNameLst>
                                      </p:cBhvr>
                                      <p:to>
                                        <p:strVal val="visible"/>
                                      </p:to>
                                    </p:set>
                                    <p:anim calcmode="lin" valueType="num">
                                      <p:cBhvr>
                                        <p:cTn id="7" dur="3000" fill="hold"/>
                                        <p:tgtEl>
                                          <p:spTgt spid="37893"/>
                                        </p:tgtEl>
                                        <p:attrNameLst>
                                          <p:attrName>ppt_w</p:attrName>
                                        </p:attrNameLst>
                                      </p:cBhvr>
                                      <p:tavLst>
                                        <p:tav tm="0">
                                          <p:val>
                                            <p:fltVal val="0"/>
                                          </p:val>
                                        </p:tav>
                                        <p:tav tm="100000">
                                          <p:val>
                                            <p:strVal val="#ppt_w"/>
                                          </p:val>
                                        </p:tav>
                                      </p:tavLst>
                                    </p:anim>
                                    <p:anim calcmode="lin" valueType="num">
                                      <p:cBhvr>
                                        <p:cTn id="8" dur="3000" fill="hold"/>
                                        <p:tgtEl>
                                          <p:spTgt spid="37893"/>
                                        </p:tgtEl>
                                        <p:attrNameLst>
                                          <p:attrName>ppt_h</p:attrName>
                                        </p:attrNameLst>
                                      </p:cBhvr>
                                      <p:tavLst>
                                        <p:tav tm="0">
                                          <p:val>
                                            <p:fltVal val="0"/>
                                          </p:val>
                                        </p:tav>
                                        <p:tav tm="100000">
                                          <p:val>
                                            <p:strVal val="#ppt_h"/>
                                          </p:val>
                                        </p:tav>
                                      </p:tavLst>
                                    </p:anim>
                                    <p:animEffect transition="in" filter="fade">
                                      <p:cBhvr>
                                        <p:cTn id="9" dur="3000"/>
                                        <p:tgtEl>
                                          <p:spTgt spid="3789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7895"/>
                                        </p:tgtEl>
                                        <p:attrNameLst>
                                          <p:attrName>style.visibility</p:attrName>
                                        </p:attrNameLst>
                                      </p:cBhvr>
                                      <p:to>
                                        <p:strVal val="visible"/>
                                      </p:to>
                                    </p:set>
                                    <p:anim calcmode="lin" valueType="num">
                                      <p:cBhvr>
                                        <p:cTn id="14" dur="3000" fill="hold"/>
                                        <p:tgtEl>
                                          <p:spTgt spid="37895"/>
                                        </p:tgtEl>
                                        <p:attrNameLst>
                                          <p:attrName>ppt_w</p:attrName>
                                        </p:attrNameLst>
                                      </p:cBhvr>
                                      <p:tavLst>
                                        <p:tav tm="0">
                                          <p:val>
                                            <p:fltVal val="0"/>
                                          </p:val>
                                        </p:tav>
                                        <p:tav tm="100000">
                                          <p:val>
                                            <p:strVal val="#ppt_w"/>
                                          </p:val>
                                        </p:tav>
                                      </p:tavLst>
                                    </p:anim>
                                    <p:anim calcmode="lin" valueType="num">
                                      <p:cBhvr>
                                        <p:cTn id="15" dur="3000" fill="hold"/>
                                        <p:tgtEl>
                                          <p:spTgt spid="37895"/>
                                        </p:tgtEl>
                                        <p:attrNameLst>
                                          <p:attrName>ppt_h</p:attrName>
                                        </p:attrNameLst>
                                      </p:cBhvr>
                                      <p:tavLst>
                                        <p:tav tm="0">
                                          <p:val>
                                            <p:fltVal val="0"/>
                                          </p:val>
                                        </p:tav>
                                        <p:tav tm="100000">
                                          <p:val>
                                            <p:strVal val="#ppt_h"/>
                                          </p:val>
                                        </p:tav>
                                      </p:tavLst>
                                    </p:anim>
                                    <p:animEffect transition="in" filter="fade">
                                      <p:cBhvr>
                                        <p:cTn id="16" dur="3000"/>
                                        <p:tgtEl>
                                          <p:spTgt spid="37895"/>
                                        </p:tgtEl>
                                      </p:cBhvr>
                                    </p:animEffect>
                                  </p:childTnLst>
                                </p:cTn>
                              </p:par>
                              <p:par>
                                <p:cTn id="17" presetID="53" presetClass="entr" presetSubtype="0" fill="hold" nodeType="withEffect">
                                  <p:stCondLst>
                                    <p:cond delay="0"/>
                                  </p:stCondLst>
                                  <p:childTnLst>
                                    <p:set>
                                      <p:cBhvr>
                                        <p:cTn id="18" dur="1" fill="hold">
                                          <p:stCondLst>
                                            <p:cond delay="0"/>
                                          </p:stCondLst>
                                        </p:cTn>
                                        <p:tgtEl>
                                          <p:spTgt spid="37903"/>
                                        </p:tgtEl>
                                        <p:attrNameLst>
                                          <p:attrName>style.visibility</p:attrName>
                                        </p:attrNameLst>
                                      </p:cBhvr>
                                      <p:to>
                                        <p:strVal val="visible"/>
                                      </p:to>
                                    </p:set>
                                    <p:anim calcmode="lin" valueType="num">
                                      <p:cBhvr>
                                        <p:cTn id="19" dur="3000" fill="hold"/>
                                        <p:tgtEl>
                                          <p:spTgt spid="37903"/>
                                        </p:tgtEl>
                                        <p:attrNameLst>
                                          <p:attrName>ppt_w</p:attrName>
                                        </p:attrNameLst>
                                      </p:cBhvr>
                                      <p:tavLst>
                                        <p:tav tm="0">
                                          <p:val>
                                            <p:fltVal val="0"/>
                                          </p:val>
                                        </p:tav>
                                        <p:tav tm="100000">
                                          <p:val>
                                            <p:strVal val="#ppt_w"/>
                                          </p:val>
                                        </p:tav>
                                      </p:tavLst>
                                    </p:anim>
                                    <p:anim calcmode="lin" valueType="num">
                                      <p:cBhvr>
                                        <p:cTn id="20" dur="3000" fill="hold"/>
                                        <p:tgtEl>
                                          <p:spTgt spid="37903"/>
                                        </p:tgtEl>
                                        <p:attrNameLst>
                                          <p:attrName>ppt_h</p:attrName>
                                        </p:attrNameLst>
                                      </p:cBhvr>
                                      <p:tavLst>
                                        <p:tav tm="0">
                                          <p:val>
                                            <p:fltVal val="0"/>
                                          </p:val>
                                        </p:tav>
                                        <p:tav tm="100000">
                                          <p:val>
                                            <p:strVal val="#ppt_h"/>
                                          </p:val>
                                        </p:tav>
                                      </p:tavLst>
                                    </p:anim>
                                    <p:animEffect transition="in" filter="fade">
                                      <p:cBhvr>
                                        <p:cTn id="21" dur="3000"/>
                                        <p:tgtEl>
                                          <p:spTgt spid="3790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37904"/>
                                        </p:tgtEl>
                                        <p:attrNameLst>
                                          <p:attrName>style.visibility</p:attrName>
                                        </p:attrNameLst>
                                      </p:cBhvr>
                                      <p:to>
                                        <p:strVal val="visible"/>
                                      </p:to>
                                    </p:set>
                                    <p:anim calcmode="lin" valueType="num">
                                      <p:cBhvr>
                                        <p:cTn id="26" dur="3000" fill="hold"/>
                                        <p:tgtEl>
                                          <p:spTgt spid="37904"/>
                                        </p:tgtEl>
                                        <p:attrNameLst>
                                          <p:attrName>ppt_w</p:attrName>
                                        </p:attrNameLst>
                                      </p:cBhvr>
                                      <p:tavLst>
                                        <p:tav tm="0">
                                          <p:val>
                                            <p:fltVal val="0"/>
                                          </p:val>
                                        </p:tav>
                                        <p:tav tm="100000">
                                          <p:val>
                                            <p:strVal val="#ppt_w"/>
                                          </p:val>
                                        </p:tav>
                                      </p:tavLst>
                                    </p:anim>
                                    <p:anim calcmode="lin" valueType="num">
                                      <p:cBhvr>
                                        <p:cTn id="27" dur="3000" fill="hold"/>
                                        <p:tgtEl>
                                          <p:spTgt spid="37904"/>
                                        </p:tgtEl>
                                        <p:attrNameLst>
                                          <p:attrName>ppt_h</p:attrName>
                                        </p:attrNameLst>
                                      </p:cBhvr>
                                      <p:tavLst>
                                        <p:tav tm="0">
                                          <p:val>
                                            <p:fltVal val="0"/>
                                          </p:val>
                                        </p:tav>
                                        <p:tav tm="100000">
                                          <p:val>
                                            <p:strVal val="#ppt_h"/>
                                          </p:val>
                                        </p:tav>
                                      </p:tavLst>
                                    </p:anim>
                                    <p:animEffect transition="in" filter="fade">
                                      <p:cBhvr>
                                        <p:cTn id="28" dur="3000"/>
                                        <p:tgtEl>
                                          <p:spTgt spid="3790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37898"/>
                                        </p:tgtEl>
                                        <p:attrNameLst>
                                          <p:attrName>style.visibility</p:attrName>
                                        </p:attrNameLst>
                                      </p:cBhvr>
                                      <p:to>
                                        <p:strVal val="visible"/>
                                      </p:to>
                                    </p:set>
                                    <p:anim calcmode="lin" valueType="num">
                                      <p:cBhvr>
                                        <p:cTn id="33" dur="3000" fill="hold"/>
                                        <p:tgtEl>
                                          <p:spTgt spid="37898"/>
                                        </p:tgtEl>
                                        <p:attrNameLst>
                                          <p:attrName>ppt_w</p:attrName>
                                        </p:attrNameLst>
                                      </p:cBhvr>
                                      <p:tavLst>
                                        <p:tav tm="0">
                                          <p:val>
                                            <p:fltVal val="0"/>
                                          </p:val>
                                        </p:tav>
                                        <p:tav tm="100000">
                                          <p:val>
                                            <p:strVal val="#ppt_w"/>
                                          </p:val>
                                        </p:tav>
                                      </p:tavLst>
                                    </p:anim>
                                    <p:anim calcmode="lin" valueType="num">
                                      <p:cBhvr>
                                        <p:cTn id="34" dur="3000" fill="hold"/>
                                        <p:tgtEl>
                                          <p:spTgt spid="37898"/>
                                        </p:tgtEl>
                                        <p:attrNameLst>
                                          <p:attrName>ppt_h</p:attrName>
                                        </p:attrNameLst>
                                      </p:cBhvr>
                                      <p:tavLst>
                                        <p:tav tm="0">
                                          <p:val>
                                            <p:fltVal val="0"/>
                                          </p:val>
                                        </p:tav>
                                        <p:tav tm="100000">
                                          <p:val>
                                            <p:strVal val="#ppt_h"/>
                                          </p:val>
                                        </p:tav>
                                      </p:tavLst>
                                    </p:anim>
                                    <p:animEffect transition="in" filter="fade">
                                      <p:cBhvr>
                                        <p:cTn id="35" dur="3000"/>
                                        <p:tgtEl>
                                          <p:spTgt spid="37898"/>
                                        </p:tgtEl>
                                      </p:cBhvr>
                                    </p:animEffect>
                                  </p:childTnLst>
                                </p:cTn>
                              </p:par>
                              <p:par>
                                <p:cTn id="36" presetID="53" presetClass="entr" presetSubtype="0" fill="hold" nodeType="withEffect">
                                  <p:stCondLst>
                                    <p:cond delay="0"/>
                                  </p:stCondLst>
                                  <p:childTnLst>
                                    <p:set>
                                      <p:cBhvr>
                                        <p:cTn id="37" dur="1" fill="hold">
                                          <p:stCondLst>
                                            <p:cond delay="0"/>
                                          </p:stCondLst>
                                        </p:cTn>
                                        <p:tgtEl>
                                          <p:spTgt spid="37909"/>
                                        </p:tgtEl>
                                        <p:attrNameLst>
                                          <p:attrName>style.visibility</p:attrName>
                                        </p:attrNameLst>
                                      </p:cBhvr>
                                      <p:to>
                                        <p:strVal val="visible"/>
                                      </p:to>
                                    </p:set>
                                    <p:anim calcmode="lin" valueType="num">
                                      <p:cBhvr>
                                        <p:cTn id="38" dur="3000" fill="hold"/>
                                        <p:tgtEl>
                                          <p:spTgt spid="37909"/>
                                        </p:tgtEl>
                                        <p:attrNameLst>
                                          <p:attrName>ppt_w</p:attrName>
                                        </p:attrNameLst>
                                      </p:cBhvr>
                                      <p:tavLst>
                                        <p:tav tm="0">
                                          <p:val>
                                            <p:fltVal val="0"/>
                                          </p:val>
                                        </p:tav>
                                        <p:tav tm="100000">
                                          <p:val>
                                            <p:strVal val="#ppt_w"/>
                                          </p:val>
                                        </p:tav>
                                      </p:tavLst>
                                    </p:anim>
                                    <p:anim calcmode="lin" valueType="num">
                                      <p:cBhvr>
                                        <p:cTn id="39" dur="3000" fill="hold"/>
                                        <p:tgtEl>
                                          <p:spTgt spid="37909"/>
                                        </p:tgtEl>
                                        <p:attrNameLst>
                                          <p:attrName>ppt_h</p:attrName>
                                        </p:attrNameLst>
                                      </p:cBhvr>
                                      <p:tavLst>
                                        <p:tav tm="0">
                                          <p:val>
                                            <p:fltVal val="0"/>
                                          </p:val>
                                        </p:tav>
                                        <p:tav tm="100000">
                                          <p:val>
                                            <p:strVal val="#ppt_h"/>
                                          </p:val>
                                        </p:tav>
                                      </p:tavLst>
                                    </p:anim>
                                    <p:animEffect transition="in" filter="fade">
                                      <p:cBhvr>
                                        <p:cTn id="40" dur="3000"/>
                                        <p:tgtEl>
                                          <p:spTgt spid="3790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37896"/>
                                        </p:tgtEl>
                                        <p:attrNameLst>
                                          <p:attrName>style.visibility</p:attrName>
                                        </p:attrNameLst>
                                      </p:cBhvr>
                                      <p:to>
                                        <p:strVal val="visible"/>
                                      </p:to>
                                    </p:set>
                                    <p:anim calcmode="lin" valueType="num">
                                      <p:cBhvr>
                                        <p:cTn id="45" dur="3000" fill="hold"/>
                                        <p:tgtEl>
                                          <p:spTgt spid="37896"/>
                                        </p:tgtEl>
                                        <p:attrNameLst>
                                          <p:attrName>ppt_w</p:attrName>
                                        </p:attrNameLst>
                                      </p:cBhvr>
                                      <p:tavLst>
                                        <p:tav tm="0">
                                          <p:val>
                                            <p:fltVal val="0"/>
                                          </p:val>
                                        </p:tav>
                                        <p:tav tm="100000">
                                          <p:val>
                                            <p:strVal val="#ppt_w"/>
                                          </p:val>
                                        </p:tav>
                                      </p:tavLst>
                                    </p:anim>
                                    <p:anim calcmode="lin" valueType="num">
                                      <p:cBhvr>
                                        <p:cTn id="46" dur="3000" fill="hold"/>
                                        <p:tgtEl>
                                          <p:spTgt spid="37896"/>
                                        </p:tgtEl>
                                        <p:attrNameLst>
                                          <p:attrName>ppt_h</p:attrName>
                                        </p:attrNameLst>
                                      </p:cBhvr>
                                      <p:tavLst>
                                        <p:tav tm="0">
                                          <p:val>
                                            <p:fltVal val="0"/>
                                          </p:val>
                                        </p:tav>
                                        <p:tav tm="100000">
                                          <p:val>
                                            <p:strVal val="#ppt_h"/>
                                          </p:val>
                                        </p:tav>
                                      </p:tavLst>
                                    </p:anim>
                                    <p:animEffect transition="in" filter="fade">
                                      <p:cBhvr>
                                        <p:cTn id="47" dur="3000"/>
                                        <p:tgtEl>
                                          <p:spTgt spid="37896"/>
                                        </p:tgtEl>
                                      </p:cBhvr>
                                    </p:animEffect>
                                  </p:childTnLst>
                                </p:cTn>
                              </p:par>
                              <p:par>
                                <p:cTn id="48" presetID="53" presetClass="entr" presetSubtype="0" fill="hold" nodeType="withEffect">
                                  <p:stCondLst>
                                    <p:cond delay="0"/>
                                  </p:stCondLst>
                                  <p:childTnLst>
                                    <p:set>
                                      <p:cBhvr>
                                        <p:cTn id="49" dur="1" fill="hold">
                                          <p:stCondLst>
                                            <p:cond delay="0"/>
                                          </p:stCondLst>
                                        </p:cTn>
                                        <p:tgtEl>
                                          <p:spTgt spid="37906"/>
                                        </p:tgtEl>
                                        <p:attrNameLst>
                                          <p:attrName>style.visibility</p:attrName>
                                        </p:attrNameLst>
                                      </p:cBhvr>
                                      <p:to>
                                        <p:strVal val="visible"/>
                                      </p:to>
                                    </p:set>
                                    <p:anim calcmode="lin" valueType="num">
                                      <p:cBhvr>
                                        <p:cTn id="50" dur="3000" fill="hold"/>
                                        <p:tgtEl>
                                          <p:spTgt spid="37906"/>
                                        </p:tgtEl>
                                        <p:attrNameLst>
                                          <p:attrName>ppt_w</p:attrName>
                                        </p:attrNameLst>
                                      </p:cBhvr>
                                      <p:tavLst>
                                        <p:tav tm="0">
                                          <p:val>
                                            <p:fltVal val="0"/>
                                          </p:val>
                                        </p:tav>
                                        <p:tav tm="100000">
                                          <p:val>
                                            <p:strVal val="#ppt_w"/>
                                          </p:val>
                                        </p:tav>
                                      </p:tavLst>
                                    </p:anim>
                                    <p:anim calcmode="lin" valueType="num">
                                      <p:cBhvr>
                                        <p:cTn id="51" dur="3000" fill="hold"/>
                                        <p:tgtEl>
                                          <p:spTgt spid="37906"/>
                                        </p:tgtEl>
                                        <p:attrNameLst>
                                          <p:attrName>ppt_h</p:attrName>
                                        </p:attrNameLst>
                                      </p:cBhvr>
                                      <p:tavLst>
                                        <p:tav tm="0">
                                          <p:val>
                                            <p:fltVal val="0"/>
                                          </p:val>
                                        </p:tav>
                                        <p:tav tm="100000">
                                          <p:val>
                                            <p:strVal val="#ppt_h"/>
                                          </p:val>
                                        </p:tav>
                                      </p:tavLst>
                                    </p:anim>
                                    <p:animEffect transition="in" filter="fade">
                                      <p:cBhvr>
                                        <p:cTn id="52" dur="3000"/>
                                        <p:tgtEl>
                                          <p:spTgt spid="3790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3" presetClass="entr" presetSubtype="0" fill="hold" grpId="0" nodeType="clickEffect">
                                  <p:stCondLst>
                                    <p:cond delay="0"/>
                                  </p:stCondLst>
                                  <p:childTnLst>
                                    <p:set>
                                      <p:cBhvr>
                                        <p:cTn id="56" dur="1" fill="hold">
                                          <p:stCondLst>
                                            <p:cond delay="0"/>
                                          </p:stCondLst>
                                        </p:cTn>
                                        <p:tgtEl>
                                          <p:spTgt spid="37901"/>
                                        </p:tgtEl>
                                        <p:attrNameLst>
                                          <p:attrName>style.visibility</p:attrName>
                                        </p:attrNameLst>
                                      </p:cBhvr>
                                      <p:to>
                                        <p:strVal val="visible"/>
                                      </p:to>
                                    </p:set>
                                    <p:anim calcmode="lin" valueType="num">
                                      <p:cBhvr>
                                        <p:cTn id="57" dur="3000" fill="hold"/>
                                        <p:tgtEl>
                                          <p:spTgt spid="37901"/>
                                        </p:tgtEl>
                                        <p:attrNameLst>
                                          <p:attrName>ppt_w</p:attrName>
                                        </p:attrNameLst>
                                      </p:cBhvr>
                                      <p:tavLst>
                                        <p:tav tm="0">
                                          <p:val>
                                            <p:fltVal val="0"/>
                                          </p:val>
                                        </p:tav>
                                        <p:tav tm="100000">
                                          <p:val>
                                            <p:strVal val="#ppt_w"/>
                                          </p:val>
                                        </p:tav>
                                      </p:tavLst>
                                    </p:anim>
                                    <p:anim calcmode="lin" valueType="num">
                                      <p:cBhvr>
                                        <p:cTn id="58" dur="3000" fill="hold"/>
                                        <p:tgtEl>
                                          <p:spTgt spid="37901"/>
                                        </p:tgtEl>
                                        <p:attrNameLst>
                                          <p:attrName>ppt_h</p:attrName>
                                        </p:attrNameLst>
                                      </p:cBhvr>
                                      <p:tavLst>
                                        <p:tav tm="0">
                                          <p:val>
                                            <p:fltVal val="0"/>
                                          </p:val>
                                        </p:tav>
                                        <p:tav tm="100000">
                                          <p:val>
                                            <p:strVal val="#ppt_h"/>
                                          </p:val>
                                        </p:tav>
                                      </p:tavLst>
                                    </p:anim>
                                    <p:animEffect transition="in" filter="fade">
                                      <p:cBhvr>
                                        <p:cTn id="59" dur="3000"/>
                                        <p:tgtEl>
                                          <p:spTgt spid="37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p:bldP spid="37895" grpId="0"/>
      <p:bldP spid="37896" grpId="0"/>
      <p:bldP spid="37898" grpId="0"/>
      <p:bldP spid="37901" grpId="0"/>
      <p:bldP spid="3790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4A6ABC58-6B69-49E9-8B41-7EF4BC1E0496}"/>
              </a:ext>
            </a:extLst>
          </p:cNvPr>
          <p:cNvSpPr>
            <a:spLocks noGrp="1" noChangeArrowheads="1"/>
          </p:cNvSpPr>
          <p:nvPr>
            <p:ph type="title"/>
          </p:nvPr>
        </p:nvSpPr>
        <p:spPr>
          <a:xfrm>
            <a:off x="539750" y="765175"/>
            <a:ext cx="7777163" cy="647700"/>
          </a:xfrm>
        </p:spPr>
        <p:txBody>
          <a:bodyPr/>
          <a:lstStyle/>
          <a:p>
            <a:pPr eaLnBrk="1" hangingPunct="1"/>
            <a:r>
              <a:rPr lang="sv-SE" altLang="sv-SE"/>
              <a:t>Kampen mot försurning – KALK! </a:t>
            </a:r>
          </a:p>
        </p:txBody>
      </p:sp>
      <p:sp>
        <p:nvSpPr>
          <p:cNvPr id="27651" name="Text Box 7">
            <a:extLst>
              <a:ext uri="{FF2B5EF4-FFF2-40B4-BE49-F238E27FC236}">
                <a16:creationId xmlns:a16="http://schemas.microsoft.com/office/drawing/2014/main" id="{6E4E9142-93A2-497F-A6A5-5219410CBDEF}"/>
              </a:ext>
            </a:extLst>
          </p:cNvPr>
          <p:cNvSpPr txBox="1">
            <a:spLocks noChangeArrowheads="1"/>
          </p:cNvSpPr>
          <p:nvPr/>
        </p:nvSpPr>
        <p:spPr bwMode="auto">
          <a:xfrm>
            <a:off x="611188" y="6381750"/>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tx1"/>
                </a:solidFill>
              </a:rPr>
              <a:t>KAMPEN MOT FÖRSURNING</a:t>
            </a:r>
          </a:p>
        </p:txBody>
      </p:sp>
      <p:pic>
        <p:nvPicPr>
          <p:cNvPr id="27652" name="Picture 5" descr="C:\Users\frida.moberg@lansstyrelsen.se\Desktop\DSC08404.JPG">
            <a:extLst>
              <a:ext uri="{FF2B5EF4-FFF2-40B4-BE49-F238E27FC236}">
                <a16:creationId xmlns:a16="http://schemas.microsoft.com/office/drawing/2014/main" id="{D176855D-34C1-42F8-9F7B-9405792193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1616075"/>
            <a:ext cx="6099175"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885D152-44FE-4E40-AA40-AFE181B8B0F3}"/>
              </a:ext>
            </a:extLst>
          </p:cNvPr>
          <p:cNvSpPr>
            <a:spLocks noGrp="1" noChangeArrowheads="1"/>
          </p:cNvSpPr>
          <p:nvPr>
            <p:ph type="title"/>
          </p:nvPr>
        </p:nvSpPr>
        <p:spPr>
          <a:xfrm>
            <a:off x="1116013" y="2276475"/>
            <a:ext cx="6985000" cy="1008063"/>
          </a:xfrm>
        </p:spPr>
        <p:txBody>
          <a:bodyPr/>
          <a:lstStyle/>
          <a:p>
            <a:pPr algn="ctr" eaLnBrk="1" hangingPunct="1"/>
            <a:r>
              <a:rPr lang="sv-SE" altLang="sv-SE" sz="4800">
                <a:solidFill>
                  <a:schemeClr val="bg1"/>
                </a:solidFill>
              </a:rPr>
              <a:t>Vad är kalk?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4514"/>
                                        </p:tgtEl>
                                        <p:attrNameLst>
                                          <p:attrName>style.visibility</p:attrName>
                                        </p:attrNameLst>
                                      </p:cBhvr>
                                      <p:to>
                                        <p:strVal val="visible"/>
                                      </p:to>
                                    </p:set>
                                    <p:anim calcmode="lin" valueType="num">
                                      <p:cBhvr>
                                        <p:cTn id="7" dur="3000" fill="hold"/>
                                        <p:tgtEl>
                                          <p:spTgt spid="64514"/>
                                        </p:tgtEl>
                                        <p:attrNameLst>
                                          <p:attrName>ppt_w</p:attrName>
                                        </p:attrNameLst>
                                      </p:cBhvr>
                                      <p:tavLst>
                                        <p:tav tm="0">
                                          <p:val>
                                            <p:fltVal val="0"/>
                                          </p:val>
                                        </p:tav>
                                        <p:tav tm="100000">
                                          <p:val>
                                            <p:strVal val="#ppt_w"/>
                                          </p:val>
                                        </p:tav>
                                      </p:tavLst>
                                    </p:anim>
                                    <p:anim calcmode="lin" valueType="num">
                                      <p:cBhvr>
                                        <p:cTn id="8" dur="3000" fill="hold"/>
                                        <p:tgtEl>
                                          <p:spTgt spid="64514"/>
                                        </p:tgtEl>
                                        <p:attrNameLst>
                                          <p:attrName>ppt_h</p:attrName>
                                        </p:attrNameLst>
                                      </p:cBhvr>
                                      <p:tavLst>
                                        <p:tav tm="0">
                                          <p:val>
                                            <p:fltVal val="0"/>
                                          </p:val>
                                        </p:tav>
                                        <p:tav tm="100000">
                                          <p:val>
                                            <p:strVal val="#ppt_h"/>
                                          </p:val>
                                        </p:tav>
                                      </p:tavLst>
                                    </p:anim>
                                    <p:animEffect transition="in" filter="fade">
                                      <p:cBhvr>
                                        <p:cTn id="9" dur="30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2" descr="kalkmjöl1">
            <a:extLst>
              <a:ext uri="{FF2B5EF4-FFF2-40B4-BE49-F238E27FC236}">
                <a16:creationId xmlns:a16="http://schemas.microsoft.com/office/drawing/2014/main" id="{072C5711-0B71-4A88-BE35-7BA5C08A5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6988"/>
            <a:ext cx="96123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22">
            <a:extLst>
              <a:ext uri="{FF2B5EF4-FFF2-40B4-BE49-F238E27FC236}">
                <a16:creationId xmlns:a16="http://schemas.microsoft.com/office/drawing/2014/main" id="{47DC0622-E0B8-4660-87FE-67404A9F7554}"/>
              </a:ext>
            </a:extLst>
          </p:cNvPr>
          <p:cNvSpPr txBox="1">
            <a:spLocks noChangeArrowheads="1"/>
          </p:cNvSpPr>
          <p:nvPr/>
        </p:nvSpPr>
        <p:spPr bwMode="auto">
          <a:xfrm>
            <a:off x="4500563" y="571500"/>
            <a:ext cx="48244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lang="sv-SE" altLang="sv-SE">
                <a:solidFill>
                  <a:schemeClr val="tx1"/>
                </a:solidFill>
              </a:rPr>
              <a:t>Kalk, CaCO</a:t>
            </a:r>
            <a:r>
              <a:rPr lang="sv-SE" altLang="sv-SE" baseline="-25000">
                <a:solidFill>
                  <a:schemeClr val="tx1"/>
                </a:solidFill>
              </a:rPr>
              <a:t>3</a:t>
            </a:r>
            <a:r>
              <a:rPr lang="sv-SE" altLang="sv-SE">
                <a:solidFill>
                  <a:schemeClr val="tx1"/>
                </a:solidFill>
              </a:rPr>
              <a:t>, är basiskt och neutraliserar syra.</a:t>
            </a:r>
          </a:p>
        </p:txBody>
      </p:sp>
      <p:sp>
        <p:nvSpPr>
          <p:cNvPr id="38936" name="Text Box 24">
            <a:extLst>
              <a:ext uri="{FF2B5EF4-FFF2-40B4-BE49-F238E27FC236}">
                <a16:creationId xmlns:a16="http://schemas.microsoft.com/office/drawing/2014/main" id="{7701C96B-2419-4EF9-8134-90D23FF80405}"/>
              </a:ext>
            </a:extLst>
          </p:cNvPr>
          <p:cNvSpPr txBox="1">
            <a:spLocks noChangeArrowheads="1"/>
          </p:cNvSpPr>
          <p:nvPr/>
        </p:nvSpPr>
        <p:spPr bwMode="auto">
          <a:xfrm>
            <a:off x="34925" y="4652963"/>
            <a:ext cx="334803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När man kalkar en försurad sjö höjs pH-värdet direkt.</a:t>
            </a:r>
          </a:p>
        </p:txBody>
      </p:sp>
      <p:sp>
        <p:nvSpPr>
          <p:cNvPr id="38938" name="Text Box 26">
            <a:extLst>
              <a:ext uri="{FF2B5EF4-FFF2-40B4-BE49-F238E27FC236}">
                <a16:creationId xmlns:a16="http://schemas.microsoft.com/office/drawing/2014/main" id="{16D7BAA2-F83E-405E-9D64-BCFE285AAD76}"/>
              </a:ext>
            </a:extLst>
          </p:cNvPr>
          <p:cNvSpPr txBox="1">
            <a:spLocks noChangeArrowheads="1"/>
          </p:cNvSpPr>
          <p:nvPr/>
        </p:nvSpPr>
        <p:spPr bwMode="auto">
          <a:xfrm>
            <a:off x="34925" y="5300663"/>
            <a:ext cx="3816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Kemin i vattnet blir genast bättre…</a:t>
            </a:r>
          </a:p>
        </p:txBody>
      </p:sp>
      <p:sp>
        <p:nvSpPr>
          <p:cNvPr id="38939" name="Text Box 27">
            <a:extLst>
              <a:ext uri="{FF2B5EF4-FFF2-40B4-BE49-F238E27FC236}">
                <a16:creationId xmlns:a16="http://schemas.microsoft.com/office/drawing/2014/main" id="{6E3E18BA-187A-4606-934A-1EDACD924176}"/>
              </a:ext>
            </a:extLst>
          </p:cNvPr>
          <p:cNvSpPr txBox="1">
            <a:spLocks noChangeArrowheads="1"/>
          </p:cNvSpPr>
          <p:nvPr/>
        </p:nvSpPr>
        <p:spPr bwMode="auto">
          <a:xfrm>
            <a:off x="34925" y="5684838"/>
            <a:ext cx="6192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…men biologin behöver lång tid för att återhämta sig.</a:t>
            </a:r>
          </a:p>
        </p:txBody>
      </p:sp>
      <p:sp>
        <p:nvSpPr>
          <p:cNvPr id="30727" name="Text Box 29">
            <a:extLst>
              <a:ext uri="{FF2B5EF4-FFF2-40B4-BE49-F238E27FC236}">
                <a16:creationId xmlns:a16="http://schemas.microsoft.com/office/drawing/2014/main" id="{B148DA84-F015-4F83-B2F4-0604BEE010EA}"/>
              </a:ext>
            </a:extLst>
          </p:cNvPr>
          <p:cNvSpPr txBox="1">
            <a:spLocks noChangeArrowheads="1"/>
          </p:cNvSpPr>
          <p:nvPr/>
        </p:nvSpPr>
        <p:spPr bwMode="auto">
          <a:xfrm>
            <a:off x="611188" y="6381750"/>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tx1"/>
                </a:solidFill>
              </a:rPr>
              <a:t>VAD ÄR KALK?</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8936"/>
                                        </p:tgtEl>
                                        <p:attrNameLst>
                                          <p:attrName>style.visibility</p:attrName>
                                        </p:attrNameLst>
                                      </p:cBhvr>
                                      <p:to>
                                        <p:strVal val="visible"/>
                                      </p:to>
                                    </p:set>
                                    <p:anim calcmode="lin" valueType="num">
                                      <p:cBhvr>
                                        <p:cTn id="7" dur="3000" fill="hold"/>
                                        <p:tgtEl>
                                          <p:spTgt spid="38936"/>
                                        </p:tgtEl>
                                        <p:attrNameLst>
                                          <p:attrName>ppt_w</p:attrName>
                                        </p:attrNameLst>
                                      </p:cBhvr>
                                      <p:tavLst>
                                        <p:tav tm="0">
                                          <p:val>
                                            <p:fltVal val="0"/>
                                          </p:val>
                                        </p:tav>
                                        <p:tav tm="100000">
                                          <p:val>
                                            <p:strVal val="#ppt_w"/>
                                          </p:val>
                                        </p:tav>
                                      </p:tavLst>
                                    </p:anim>
                                    <p:anim calcmode="lin" valueType="num">
                                      <p:cBhvr>
                                        <p:cTn id="8" dur="3000" fill="hold"/>
                                        <p:tgtEl>
                                          <p:spTgt spid="38936"/>
                                        </p:tgtEl>
                                        <p:attrNameLst>
                                          <p:attrName>ppt_h</p:attrName>
                                        </p:attrNameLst>
                                      </p:cBhvr>
                                      <p:tavLst>
                                        <p:tav tm="0">
                                          <p:val>
                                            <p:fltVal val="0"/>
                                          </p:val>
                                        </p:tav>
                                        <p:tav tm="100000">
                                          <p:val>
                                            <p:strVal val="#ppt_h"/>
                                          </p:val>
                                        </p:tav>
                                      </p:tavLst>
                                    </p:anim>
                                    <p:animEffect transition="in" filter="fade">
                                      <p:cBhvr>
                                        <p:cTn id="9" dur="3000"/>
                                        <p:tgtEl>
                                          <p:spTgt spid="3893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8938"/>
                                        </p:tgtEl>
                                        <p:attrNameLst>
                                          <p:attrName>style.visibility</p:attrName>
                                        </p:attrNameLst>
                                      </p:cBhvr>
                                      <p:to>
                                        <p:strVal val="visible"/>
                                      </p:to>
                                    </p:set>
                                    <p:anim calcmode="lin" valueType="num">
                                      <p:cBhvr>
                                        <p:cTn id="14" dur="3000" fill="hold"/>
                                        <p:tgtEl>
                                          <p:spTgt spid="38938"/>
                                        </p:tgtEl>
                                        <p:attrNameLst>
                                          <p:attrName>ppt_w</p:attrName>
                                        </p:attrNameLst>
                                      </p:cBhvr>
                                      <p:tavLst>
                                        <p:tav tm="0">
                                          <p:val>
                                            <p:fltVal val="0"/>
                                          </p:val>
                                        </p:tav>
                                        <p:tav tm="100000">
                                          <p:val>
                                            <p:strVal val="#ppt_w"/>
                                          </p:val>
                                        </p:tav>
                                      </p:tavLst>
                                    </p:anim>
                                    <p:anim calcmode="lin" valueType="num">
                                      <p:cBhvr>
                                        <p:cTn id="15" dur="3000" fill="hold"/>
                                        <p:tgtEl>
                                          <p:spTgt spid="38938"/>
                                        </p:tgtEl>
                                        <p:attrNameLst>
                                          <p:attrName>ppt_h</p:attrName>
                                        </p:attrNameLst>
                                      </p:cBhvr>
                                      <p:tavLst>
                                        <p:tav tm="0">
                                          <p:val>
                                            <p:fltVal val="0"/>
                                          </p:val>
                                        </p:tav>
                                        <p:tav tm="100000">
                                          <p:val>
                                            <p:strVal val="#ppt_h"/>
                                          </p:val>
                                        </p:tav>
                                      </p:tavLst>
                                    </p:anim>
                                    <p:animEffect transition="in" filter="fade">
                                      <p:cBhvr>
                                        <p:cTn id="16" dur="3000"/>
                                        <p:tgtEl>
                                          <p:spTgt spid="3893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8939"/>
                                        </p:tgtEl>
                                        <p:attrNameLst>
                                          <p:attrName>style.visibility</p:attrName>
                                        </p:attrNameLst>
                                      </p:cBhvr>
                                      <p:to>
                                        <p:strVal val="visible"/>
                                      </p:to>
                                    </p:set>
                                    <p:anim calcmode="lin" valueType="num">
                                      <p:cBhvr>
                                        <p:cTn id="21" dur="3000" fill="hold"/>
                                        <p:tgtEl>
                                          <p:spTgt spid="38939"/>
                                        </p:tgtEl>
                                        <p:attrNameLst>
                                          <p:attrName>ppt_w</p:attrName>
                                        </p:attrNameLst>
                                      </p:cBhvr>
                                      <p:tavLst>
                                        <p:tav tm="0">
                                          <p:val>
                                            <p:fltVal val="0"/>
                                          </p:val>
                                        </p:tav>
                                        <p:tav tm="100000">
                                          <p:val>
                                            <p:strVal val="#ppt_w"/>
                                          </p:val>
                                        </p:tav>
                                      </p:tavLst>
                                    </p:anim>
                                    <p:anim calcmode="lin" valueType="num">
                                      <p:cBhvr>
                                        <p:cTn id="22" dur="3000" fill="hold"/>
                                        <p:tgtEl>
                                          <p:spTgt spid="38939"/>
                                        </p:tgtEl>
                                        <p:attrNameLst>
                                          <p:attrName>ppt_h</p:attrName>
                                        </p:attrNameLst>
                                      </p:cBhvr>
                                      <p:tavLst>
                                        <p:tav tm="0">
                                          <p:val>
                                            <p:fltVal val="0"/>
                                          </p:val>
                                        </p:tav>
                                        <p:tav tm="100000">
                                          <p:val>
                                            <p:strVal val="#ppt_h"/>
                                          </p:val>
                                        </p:tav>
                                      </p:tavLst>
                                    </p:anim>
                                    <p:animEffect transition="in" filter="fade">
                                      <p:cBhvr>
                                        <p:cTn id="23" dur="3000"/>
                                        <p:tgtEl>
                                          <p:spTgt spid="38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36" grpId="0"/>
      <p:bldP spid="38938" grpId="0"/>
      <p:bldP spid="3893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873ED9FE-F81F-4D97-A95E-360A7D87BC4A}"/>
              </a:ext>
            </a:extLst>
          </p:cNvPr>
          <p:cNvSpPr>
            <a:spLocks noGrp="1" noChangeArrowheads="1"/>
          </p:cNvSpPr>
          <p:nvPr>
            <p:ph type="title"/>
          </p:nvPr>
        </p:nvSpPr>
        <p:spPr>
          <a:xfrm>
            <a:off x="539750" y="2060575"/>
            <a:ext cx="7993063" cy="1223963"/>
          </a:xfrm>
        </p:spPr>
        <p:txBody>
          <a:bodyPr/>
          <a:lstStyle/>
          <a:p>
            <a:pPr algn="ctr" eaLnBrk="1" hangingPunct="1"/>
            <a:r>
              <a:rPr lang="sv-SE" altLang="sv-SE" sz="4800">
                <a:solidFill>
                  <a:schemeClr val="bg1"/>
                </a:solidFill>
              </a:rPr>
              <a:t>Hur kalkar man?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cBhvr>
                                        <p:cTn id="7" dur="3000" fill="hold"/>
                                        <p:tgtEl>
                                          <p:spTgt spid="65538"/>
                                        </p:tgtEl>
                                        <p:attrNameLst>
                                          <p:attrName>ppt_w</p:attrName>
                                        </p:attrNameLst>
                                      </p:cBhvr>
                                      <p:tavLst>
                                        <p:tav tm="0">
                                          <p:val>
                                            <p:fltVal val="0"/>
                                          </p:val>
                                        </p:tav>
                                        <p:tav tm="100000">
                                          <p:val>
                                            <p:strVal val="#ppt_w"/>
                                          </p:val>
                                        </p:tav>
                                      </p:tavLst>
                                    </p:anim>
                                    <p:anim calcmode="lin" valueType="num">
                                      <p:cBhvr>
                                        <p:cTn id="8" dur="3000" fill="hold"/>
                                        <p:tgtEl>
                                          <p:spTgt spid="65538"/>
                                        </p:tgtEl>
                                        <p:attrNameLst>
                                          <p:attrName>ppt_h</p:attrName>
                                        </p:attrNameLst>
                                      </p:cBhvr>
                                      <p:tavLst>
                                        <p:tav tm="0">
                                          <p:val>
                                            <p:fltVal val="0"/>
                                          </p:val>
                                        </p:tav>
                                        <p:tav tm="100000">
                                          <p:val>
                                            <p:strVal val="#ppt_h"/>
                                          </p:val>
                                        </p:tav>
                                      </p:tavLst>
                                    </p:anim>
                                    <p:animEffect transition="in" filter="fade">
                                      <p:cBhvr>
                                        <p:cTn id="9" dur="3000"/>
                                        <p:tgtEl>
                                          <p:spTgt spid="65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a:extLst>
              <a:ext uri="{FF2B5EF4-FFF2-40B4-BE49-F238E27FC236}">
                <a16:creationId xmlns:a16="http://schemas.microsoft.com/office/drawing/2014/main" id="{934CAD19-2A3C-4C73-A28B-49AAA9E8C99A}"/>
              </a:ext>
            </a:extLst>
          </p:cNvPr>
          <p:cNvSpPr txBox="1">
            <a:spLocks noChangeArrowheads="1"/>
          </p:cNvSpPr>
          <p:nvPr/>
        </p:nvSpPr>
        <p:spPr bwMode="auto">
          <a:xfrm>
            <a:off x="611188" y="1071563"/>
            <a:ext cx="33845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I sjöar</a:t>
            </a:r>
            <a:r>
              <a:rPr kumimoji="1" lang="sv-SE" altLang="sv-SE" sz="2400">
                <a:solidFill>
                  <a:schemeClr val="tx1"/>
                </a:solidFill>
                <a:latin typeface="Times New Roman" panose="02020603050405020304" pitchFamily="18" charset="0"/>
              </a:rPr>
              <a:t> </a:t>
            </a:r>
            <a:r>
              <a:rPr lang="sv-SE" altLang="sv-SE"/>
              <a:t>kalkar man oftast med båt…</a:t>
            </a:r>
          </a:p>
        </p:txBody>
      </p:sp>
      <p:sp>
        <p:nvSpPr>
          <p:cNvPr id="21511" name="Text Box 7">
            <a:extLst>
              <a:ext uri="{FF2B5EF4-FFF2-40B4-BE49-F238E27FC236}">
                <a16:creationId xmlns:a16="http://schemas.microsoft.com/office/drawing/2014/main" id="{AC71DCE4-E443-4593-B958-C979F60B60C9}"/>
              </a:ext>
            </a:extLst>
          </p:cNvPr>
          <p:cNvSpPr txBox="1">
            <a:spLocks noChangeArrowheads="1"/>
          </p:cNvSpPr>
          <p:nvPr/>
        </p:nvSpPr>
        <p:spPr bwMode="auto">
          <a:xfrm>
            <a:off x="611188" y="1839913"/>
            <a:ext cx="331311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...eller med helikopter i de sjöar som inte kan nås med lastbil.</a:t>
            </a:r>
          </a:p>
        </p:txBody>
      </p:sp>
      <p:sp>
        <p:nvSpPr>
          <p:cNvPr id="21512" name="Text Box 8">
            <a:extLst>
              <a:ext uri="{FF2B5EF4-FFF2-40B4-BE49-F238E27FC236}">
                <a16:creationId xmlns:a16="http://schemas.microsoft.com/office/drawing/2014/main" id="{8B99CF8E-155D-4B18-B3E0-B9AA3AE9C69F}"/>
              </a:ext>
            </a:extLst>
          </p:cNvPr>
          <p:cNvSpPr txBox="1">
            <a:spLocks noChangeArrowheads="1"/>
          </p:cNvSpPr>
          <p:nvPr/>
        </p:nvSpPr>
        <p:spPr bwMode="auto">
          <a:xfrm>
            <a:off x="611188" y="3789363"/>
            <a:ext cx="295275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Ibland använder man en doserare som doserar kalk direkt i ett vattendrag. </a:t>
            </a:r>
          </a:p>
        </p:txBody>
      </p:sp>
      <p:sp>
        <p:nvSpPr>
          <p:cNvPr id="21514" name="Text Box 10">
            <a:extLst>
              <a:ext uri="{FF2B5EF4-FFF2-40B4-BE49-F238E27FC236}">
                <a16:creationId xmlns:a16="http://schemas.microsoft.com/office/drawing/2014/main" id="{335F1A6B-7F6E-4AD7-9168-DC74CBD3BC10}"/>
              </a:ext>
            </a:extLst>
          </p:cNvPr>
          <p:cNvSpPr txBox="1">
            <a:spLocks noChangeArrowheads="1"/>
          </p:cNvSpPr>
          <p:nvPr/>
        </p:nvSpPr>
        <p:spPr bwMode="auto">
          <a:xfrm>
            <a:off x="611188" y="2565400"/>
            <a:ext cx="3024187"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a:solidFill>
                  <a:schemeClr val="tx1"/>
                </a:solidFill>
              </a:rPr>
              <a:t>Våtmarker, som är övergångszoner mellan land och vatten, kalkas</a:t>
            </a:r>
            <a:r>
              <a:rPr lang="sv-SE" altLang="sv-SE"/>
              <a:t> med helikopter. </a:t>
            </a:r>
          </a:p>
        </p:txBody>
      </p:sp>
      <p:pic>
        <p:nvPicPr>
          <p:cNvPr id="21515" name="Picture 11" descr="TH_Kalkbåtslossning4">
            <a:extLst>
              <a:ext uri="{FF2B5EF4-FFF2-40B4-BE49-F238E27FC236}">
                <a16:creationId xmlns:a16="http://schemas.microsoft.com/office/drawing/2014/main" id="{E35DCDDF-7831-4DA4-AB8B-D088DC6C41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1268413"/>
            <a:ext cx="4681538"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 Box 12">
            <a:extLst>
              <a:ext uri="{FF2B5EF4-FFF2-40B4-BE49-F238E27FC236}">
                <a16:creationId xmlns:a16="http://schemas.microsoft.com/office/drawing/2014/main" id="{2D3DD1B4-1C25-4693-9E06-AC3AA09C7360}"/>
              </a:ext>
            </a:extLst>
          </p:cNvPr>
          <p:cNvSpPr txBox="1">
            <a:spLocks noChangeArrowheads="1"/>
          </p:cNvSpPr>
          <p:nvPr/>
        </p:nvSpPr>
        <p:spPr bwMode="auto">
          <a:xfrm>
            <a:off x="611188" y="6381750"/>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tx1"/>
                </a:solidFill>
              </a:rPr>
              <a:t>HUR KALKAR MAN?</a:t>
            </a:r>
          </a:p>
        </p:txBody>
      </p:sp>
      <p:pic>
        <p:nvPicPr>
          <p:cNvPr id="20489" name="Picture 10" descr="\\lansstyrelsen.se\JON\Media\Bilder\5 - Naturvård och miljöskydd\58\581\5813\Vattenkemi\Bilder\2014\Jönköpings kn_Be om lov\20140905_114055.jpg">
            <a:extLst>
              <a:ext uri="{FF2B5EF4-FFF2-40B4-BE49-F238E27FC236}">
                <a16:creationId xmlns:a16="http://schemas.microsoft.com/office/drawing/2014/main" id="{9518D5F5-CC8C-46C7-8AFE-9465D10839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6500" y="765175"/>
            <a:ext cx="3598863"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doserare">
            <a:extLst>
              <a:ext uri="{FF2B5EF4-FFF2-40B4-BE49-F238E27FC236}">
                <a16:creationId xmlns:a16="http://schemas.microsoft.com/office/drawing/2014/main" id="{9C130A6B-FF5C-4969-983D-AEAD941A0E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1071563"/>
            <a:ext cx="3205162"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 calcmode="lin" valueType="num">
                                      <p:cBhvr>
                                        <p:cTn id="7" dur="3000" fill="hold"/>
                                        <p:tgtEl>
                                          <p:spTgt spid="21511"/>
                                        </p:tgtEl>
                                        <p:attrNameLst>
                                          <p:attrName>ppt_w</p:attrName>
                                        </p:attrNameLst>
                                      </p:cBhvr>
                                      <p:tavLst>
                                        <p:tav tm="0">
                                          <p:val>
                                            <p:fltVal val="0"/>
                                          </p:val>
                                        </p:tav>
                                        <p:tav tm="100000">
                                          <p:val>
                                            <p:strVal val="#ppt_w"/>
                                          </p:val>
                                        </p:tav>
                                      </p:tavLst>
                                    </p:anim>
                                    <p:anim calcmode="lin" valueType="num">
                                      <p:cBhvr>
                                        <p:cTn id="8" dur="3000" fill="hold"/>
                                        <p:tgtEl>
                                          <p:spTgt spid="21511"/>
                                        </p:tgtEl>
                                        <p:attrNameLst>
                                          <p:attrName>ppt_h</p:attrName>
                                        </p:attrNameLst>
                                      </p:cBhvr>
                                      <p:tavLst>
                                        <p:tav tm="0">
                                          <p:val>
                                            <p:fltVal val="0"/>
                                          </p:val>
                                        </p:tav>
                                        <p:tav tm="100000">
                                          <p:val>
                                            <p:strVal val="#ppt_h"/>
                                          </p:val>
                                        </p:tav>
                                      </p:tavLst>
                                    </p:anim>
                                    <p:animEffect transition="in" filter="fade">
                                      <p:cBhvr>
                                        <p:cTn id="9" dur="3000"/>
                                        <p:tgtEl>
                                          <p:spTgt spid="21511"/>
                                        </p:tgtEl>
                                      </p:cBhvr>
                                    </p:animEffect>
                                  </p:childTnLst>
                                </p:cTn>
                              </p:par>
                              <p:par>
                                <p:cTn id="10" presetID="53" presetClass="exit" presetSubtype="0" fill="hold" nodeType="withEffect">
                                  <p:stCondLst>
                                    <p:cond delay="0"/>
                                  </p:stCondLst>
                                  <p:childTnLst>
                                    <p:anim calcmode="lin" valueType="num">
                                      <p:cBhvr>
                                        <p:cTn id="11" dur="3000"/>
                                        <p:tgtEl>
                                          <p:spTgt spid="21515"/>
                                        </p:tgtEl>
                                        <p:attrNameLst>
                                          <p:attrName>ppt_w</p:attrName>
                                        </p:attrNameLst>
                                      </p:cBhvr>
                                      <p:tavLst>
                                        <p:tav tm="0">
                                          <p:val>
                                            <p:strVal val="ppt_w"/>
                                          </p:val>
                                        </p:tav>
                                        <p:tav tm="100000">
                                          <p:val>
                                            <p:fltVal val="0"/>
                                          </p:val>
                                        </p:tav>
                                      </p:tavLst>
                                    </p:anim>
                                    <p:anim calcmode="lin" valueType="num">
                                      <p:cBhvr>
                                        <p:cTn id="12" dur="3000"/>
                                        <p:tgtEl>
                                          <p:spTgt spid="21515"/>
                                        </p:tgtEl>
                                        <p:attrNameLst>
                                          <p:attrName>ppt_h</p:attrName>
                                        </p:attrNameLst>
                                      </p:cBhvr>
                                      <p:tavLst>
                                        <p:tav tm="0">
                                          <p:val>
                                            <p:strVal val="ppt_h"/>
                                          </p:val>
                                        </p:tav>
                                        <p:tav tm="100000">
                                          <p:val>
                                            <p:fltVal val="0"/>
                                          </p:val>
                                        </p:tav>
                                      </p:tavLst>
                                    </p:anim>
                                    <p:animEffect transition="out" filter="fade">
                                      <p:cBhvr>
                                        <p:cTn id="13" dur="3000"/>
                                        <p:tgtEl>
                                          <p:spTgt spid="21515"/>
                                        </p:tgtEl>
                                      </p:cBhvr>
                                    </p:animEffect>
                                    <p:set>
                                      <p:cBhvr>
                                        <p:cTn id="14" dur="1" fill="hold">
                                          <p:stCondLst>
                                            <p:cond delay="2999"/>
                                          </p:stCondLst>
                                        </p:cTn>
                                        <p:tgtEl>
                                          <p:spTgt spid="21515"/>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21514"/>
                                        </p:tgtEl>
                                        <p:attrNameLst>
                                          <p:attrName>style.visibility</p:attrName>
                                        </p:attrNameLst>
                                      </p:cBhvr>
                                      <p:to>
                                        <p:strVal val="visible"/>
                                      </p:to>
                                    </p:set>
                                    <p:anim calcmode="lin" valueType="num">
                                      <p:cBhvr>
                                        <p:cTn id="19" dur="3000" fill="hold"/>
                                        <p:tgtEl>
                                          <p:spTgt spid="21514"/>
                                        </p:tgtEl>
                                        <p:attrNameLst>
                                          <p:attrName>ppt_w</p:attrName>
                                        </p:attrNameLst>
                                      </p:cBhvr>
                                      <p:tavLst>
                                        <p:tav tm="0">
                                          <p:val>
                                            <p:fltVal val="0"/>
                                          </p:val>
                                        </p:tav>
                                        <p:tav tm="100000">
                                          <p:val>
                                            <p:strVal val="#ppt_w"/>
                                          </p:val>
                                        </p:tav>
                                      </p:tavLst>
                                    </p:anim>
                                    <p:anim calcmode="lin" valueType="num">
                                      <p:cBhvr>
                                        <p:cTn id="20" dur="3000" fill="hold"/>
                                        <p:tgtEl>
                                          <p:spTgt spid="21514"/>
                                        </p:tgtEl>
                                        <p:attrNameLst>
                                          <p:attrName>ppt_h</p:attrName>
                                        </p:attrNameLst>
                                      </p:cBhvr>
                                      <p:tavLst>
                                        <p:tav tm="0">
                                          <p:val>
                                            <p:fltVal val="0"/>
                                          </p:val>
                                        </p:tav>
                                        <p:tav tm="100000">
                                          <p:val>
                                            <p:strVal val="#ppt_h"/>
                                          </p:val>
                                        </p:tav>
                                      </p:tavLst>
                                    </p:anim>
                                    <p:animEffect transition="in" filter="fade">
                                      <p:cBhvr>
                                        <p:cTn id="21" dur="3000"/>
                                        <p:tgtEl>
                                          <p:spTgt spid="21514"/>
                                        </p:tgtEl>
                                      </p:cBhvr>
                                    </p:animEffect>
                                  </p:childTnLst>
                                </p:cTn>
                              </p:par>
                              <p:par>
                                <p:cTn id="22" presetID="1" presetClass="entr" presetSubtype="0" fill="hold" nodeType="withEffect">
                                  <p:stCondLst>
                                    <p:cond delay="0"/>
                                  </p:stCondLst>
                                  <p:childTnLst>
                                    <p:set>
                                      <p:cBhvr>
                                        <p:cTn id="23" dur="1" fill="hold">
                                          <p:stCondLst>
                                            <p:cond delay="0"/>
                                          </p:stCondLst>
                                        </p:cTn>
                                        <p:tgtEl>
                                          <p:spTgt spid="2048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21512"/>
                                        </p:tgtEl>
                                        <p:attrNameLst>
                                          <p:attrName>style.visibility</p:attrName>
                                        </p:attrNameLst>
                                      </p:cBhvr>
                                      <p:to>
                                        <p:strVal val="visible"/>
                                      </p:to>
                                    </p:set>
                                    <p:anim calcmode="lin" valueType="num">
                                      <p:cBhvr>
                                        <p:cTn id="28" dur="3000" fill="hold"/>
                                        <p:tgtEl>
                                          <p:spTgt spid="21512"/>
                                        </p:tgtEl>
                                        <p:attrNameLst>
                                          <p:attrName>ppt_w</p:attrName>
                                        </p:attrNameLst>
                                      </p:cBhvr>
                                      <p:tavLst>
                                        <p:tav tm="0">
                                          <p:val>
                                            <p:fltVal val="0"/>
                                          </p:val>
                                        </p:tav>
                                        <p:tav tm="100000">
                                          <p:val>
                                            <p:strVal val="#ppt_w"/>
                                          </p:val>
                                        </p:tav>
                                      </p:tavLst>
                                    </p:anim>
                                    <p:anim calcmode="lin" valueType="num">
                                      <p:cBhvr>
                                        <p:cTn id="29" dur="3000" fill="hold"/>
                                        <p:tgtEl>
                                          <p:spTgt spid="21512"/>
                                        </p:tgtEl>
                                        <p:attrNameLst>
                                          <p:attrName>ppt_h</p:attrName>
                                        </p:attrNameLst>
                                      </p:cBhvr>
                                      <p:tavLst>
                                        <p:tav tm="0">
                                          <p:val>
                                            <p:fltVal val="0"/>
                                          </p:val>
                                        </p:tav>
                                        <p:tav tm="100000">
                                          <p:val>
                                            <p:strVal val="#ppt_h"/>
                                          </p:val>
                                        </p:tav>
                                      </p:tavLst>
                                    </p:anim>
                                    <p:animEffect transition="in" filter="fade">
                                      <p:cBhvr>
                                        <p:cTn id="30" dur="3000"/>
                                        <p:tgtEl>
                                          <p:spTgt spid="21512"/>
                                        </p:tgtEl>
                                      </p:cBhvr>
                                    </p:animEffect>
                                  </p:childTnLst>
                                </p:cTn>
                              </p:par>
                              <p:par>
                                <p:cTn id="31" presetID="53" presetClass="entr" presetSubtype="0" fill="hold" nodeType="withEffect">
                                  <p:stCondLst>
                                    <p:cond delay="0"/>
                                  </p:stCondLst>
                                  <p:childTnLst>
                                    <p:set>
                                      <p:cBhvr>
                                        <p:cTn id="32" dur="1" fill="hold">
                                          <p:stCondLst>
                                            <p:cond delay="0"/>
                                          </p:stCondLst>
                                        </p:cTn>
                                        <p:tgtEl>
                                          <p:spTgt spid="21519"/>
                                        </p:tgtEl>
                                        <p:attrNameLst>
                                          <p:attrName>style.visibility</p:attrName>
                                        </p:attrNameLst>
                                      </p:cBhvr>
                                      <p:to>
                                        <p:strVal val="visible"/>
                                      </p:to>
                                    </p:set>
                                    <p:anim calcmode="lin" valueType="num">
                                      <p:cBhvr>
                                        <p:cTn id="33" dur="3000" fill="hold"/>
                                        <p:tgtEl>
                                          <p:spTgt spid="21519"/>
                                        </p:tgtEl>
                                        <p:attrNameLst>
                                          <p:attrName>ppt_w</p:attrName>
                                        </p:attrNameLst>
                                      </p:cBhvr>
                                      <p:tavLst>
                                        <p:tav tm="0">
                                          <p:val>
                                            <p:fltVal val="0"/>
                                          </p:val>
                                        </p:tav>
                                        <p:tav tm="100000">
                                          <p:val>
                                            <p:strVal val="#ppt_w"/>
                                          </p:val>
                                        </p:tav>
                                      </p:tavLst>
                                    </p:anim>
                                    <p:anim calcmode="lin" valueType="num">
                                      <p:cBhvr>
                                        <p:cTn id="34" dur="3000" fill="hold"/>
                                        <p:tgtEl>
                                          <p:spTgt spid="21519"/>
                                        </p:tgtEl>
                                        <p:attrNameLst>
                                          <p:attrName>ppt_h</p:attrName>
                                        </p:attrNameLst>
                                      </p:cBhvr>
                                      <p:tavLst>
                                        <p:tav tm="0">
                                          <p:val>
                                            <p:fltVal val="0"/>
                                          </p:val>
                                        </p:tav>
                                        <p:tav tm="100000">
                                          <p:val>
                                            <p:strVal val="#ppt_h"/>
                                          </p:val>
                                        </p:tav>
                                      </p:tavLst>
                                    </p:anim>
                                    <p:animEffect transition="in" filter="fade">
                                      <p:cBhvr>
                                        <p:cTn id="35" dur="30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p:bldP spid="21512" grpId="0"/>
      <p:bldP spid="2151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23ABFE62-5B04-4DB9-8203-D466EE707951}"/>
              </a:ext>
            </a:extLst>
          </p:cNvPr>
          <p:cNvSpPr>
            <a:spLocks noGrp="1" noChangeArrowheads="1"/>
          </p:cNvSpPr>
          <p:nvPr>
            <p:ph type="title"/>
          </p:nvPr>
        </p:nvSpPr>
        <p:spPr>
          <a:xfrm>
            <a:off x="323850" y="2205038"/>
            <a:ext cx="8424863" cy="1511300"/>
          </a:xfrm>
        </p:spPr>
        <p:txBody>
          <a:bodyPr/>
          <a:lstStyle/>
          <a:p>
            <a:pPr algn="ctr" eaLnBrk="1" hangingPunct="1"/>
            <a:r>
              <a:rPr lang="sv-SE" altLang="sv-SE" sz="4800">
                <a:solidFill>
                  <a:schemeClr val="bg1"/>
                </a:solidFill>
              </a:rPr>
              <a:t>Försurning och kalkning i Jönköpings län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p:cTn id="7" dur="3000" fill="hold"/>
                                        <p:tgtEl>
                                          <p:spTgt spid="66562"/>
                                        </p:tgtEl>
                                        <p:attrNameLst>
                                          <p:attrName>ppt_w</p:attrName>
                                        </p:attrNameLst>
                                      </p:cBhvr>
                                      <p:tavLst>
                                        <p:tav tm="0">
                                          <p:val>
                                            <p:fltVal val="0"/>
                                          </p:val>
                                        </p:tav>
                                        <p:tav tm="100000">
                                          <p:val>
                                            <p:strVal val="#ppt_w"/>
                                          </p:val>
                                        </p:tav>
                                      </p:tavLst>
                                    </p:anim>
                                    <p:anim calcmode="lin" valueType="num">
                                      <p:cBhvr>
                                        <p:cTn id="8" dur="3000" fill="hold"/>
                                        <p:tgtEl>
                                          <p:spTgt spid="66562"/>
                                        </p:tgtEl>
                                        <p:attrNameLst>
                                          <p:attrName>ppt_h</p:attrName>
                                        </p:attrNameLst>
                                      </p:cBhvr>
                                      <p:tavLst>
                                        <p:tav tm="0">
                                          <p:val>
                                            <p:fltVal val="0"/>
                                          </p:val>
                                        </p:tav>
                                        <p:tav tm="100000">
                                          <p:val>
                                            <p:strVal val="#ppt_h"/>
                                          </p:val>
                                        </p:tav>
                                      </p:tavLst>
                                    </p:anim>
                                    <p:animEffect transition="in" filter="fade">
                                      <p:cBhvr>
                                        <p:cTn id="9" dur="3000"/>
                                        <p:tgtEl>
                                          <p:spTgt spid="66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C988978-0C2E-44AA-82C4-021389CE6A79}"/>
              </a:ext>
            </a:extLst>
          </p:cNvPr>
          <p:cNvSpPr>
            <a:spLocks noGrp="1" noChangeArrowheads="1"/>
          </p:cNvSpPr>
          <p:nvPr>
            <p:ph type="title"/>
          </p:nvPr>
        </p:nvSpPr>
        <p:spPr/>
        <p:txBody>
          <a:bodyPr/>
          <a:lstStyle/>
          <a:p>
            <a:pPr eaLnBrk="1" hangingPunct="1"/>
            <a:r>
              <a:rPr lang="sv-SE" altLang="sv-SE"/>
              <a:t>Det var en gång…</a:t>
            </a:r>
          </a:p>
        </p:txBody>
      </p:sp>
      <p:pic>
        <p:nvPicPr>
          <p:cNvPr id="16388" name="Picture 4" descr="körskador_döskalle">
            <a:extLst>
              <a:ext uri="{FF2B5EF4-FFF2-40B4-BE49-F238E27FC236}">
                <a16:creationId xmlns:a16="http://schemas.microsoft.com/office/drawing/2014/main" id="{207478AD-0839-4A06-9E9B-C09C67FA6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863" y="1389063"/>
            <a:ext cx="3448050"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5">
            <a:extLst>
              <a:ext uri="{FF2B5EF4-FFF2-40B4-BE49-F238E27FC236}">
                <a16:creationId xmlns:a16="http://schemas.microsoft.com/office/drawing/2014/main" id="{7724F6E3-1D49-4CE1-89A8-229146573BDE}"/>
              </a:ext>
            </a:extLst>
          </p:cNvPr>
          <p:cNvSpPr txBox="1">
            <a:spLocks noChangeArrowheads="1"/>
          </p:cNvSpPr>
          <p:nvPr/>
        </p:nvSpPr>
        <p:spPr bwMode="auto">
          <a:xfrm>
            <a:off x="611188" y="1508125"/>
            <a:ext cx="25923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r>
              <a:rPr lang="sv-SE" altLang="sv-SE"/>
              <a:t>Året var 1967...</a:t>
            </a:r>
            <a:endParaRPr kumimoji="1" lang="sv-SE" altLang="sv-SE" sz="2400">
              <a:solidFill>
                <a:schemeClr val="tx1"/>
              </a:solidFill>
              <a:latin typeface="Times New Roman" panose="02020603050405020304" pitchFamily="18" charset="0"/>
            </a:endParaRPr>
          </a:p>
        </p:txBody>
      </p:sp>
      <p:sp>
        <p:nvSpPr>
          <p:cNvPr id="16390" name="Text Box 6">
            <a:extLst>
              <a:ext uri="{FF2B5EF4-FFF2-40B4-BE49-F238E27FC236}">
                <a16:creationId xmlns:a16="http://schemas.microsoft.com/office/drawing/2014/main" id="{93D460AA-D1CD-4E2D-8309-49F58A0A6C02}"/>
              </a:ext>
            </a:extLst>
          </p:cNvPr>
          <p:cNvSpPr txBox="1">
            <a:spLocks noChangeArrowheads="1"/>
          </p:cNvSpPr>
          <p:nvPr/>
        </p:nvSpPr>
        <p:spPr bwMode="auto">
          <a:xfrm>
            <a:off x="611188" y="2027238"/>
            <a:ext cx="4176712"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r>
              <a:rPr lang="sv-SE" altLang="sv-SE"/>
              <a:t>Fiskerikonsulenten Ulf Lundin i Uddevalla upptäckte att fisken dog i många västsvenska sjöar och vattendrag.</a:t>
            </a:r>
          </a:p>
        </p:txBody>
      </p:sp>
      <p:sp>
        <p:nvSpPr>
          <p:cNvPr id="16391" name="Rectangle 7">
            <a:extLst>
              <a:ext uri="{FF2B5EF4-FFF2-40B4-BE49-F238E27FC236}">
                <a16:creationId xmlns:a16="http://schemas.microsoft.com/office/drawing/2014/main" id="{9C1ECBEB-3730-49CA-830B-731F626D8E30}"/>
              </a:ext>
            </a:extLst>
          </p:cNvPr>
          <p:cNvSpPr>
            <a:spLocks noChangeArrowheads="1"/>
          </p:cNvSpPr>
          <p:nvPr/>
        </p:nvSpPr>
        <p:spPr bwMode="auto">
          <a:xfrm>
            <a:off x="612775" y="3141663"/>
            <a:ext cx="44640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r>
              <a:rPr lang="sv-SE" altLang="sv-SE"/>
              <a:t>När han undersökte vattnet fann han att pH-värdet i vissa fall var mycket lågt = surt.</a:t>
            </a:r>
          </a:p>
        </p:txBody>
      </p:sp>
      <p:sp>
        <p:nvSpPr>
          <p:cNvPr id="16392" name="Rectangle 8">
            <a:extLst>
              <a:ext uri="{FF2B5EF4-FFF2-40B4-BE49-F238E27FC236}">
                <a16:creationId xmlns:a16="http://schemas.microsoft.com/office/drawing/2014/main" id="{A0A62840-A421-447D-A735-33007D979268}"/>
              </a:ext>
            </a:extLst>
          </p:cNvPr>
          <p:cNvSpPr>
            <a:spLocks noChangeArrowheads="1"/>
          </p:cNvSpPr>
          <p:nvPr/>
        </p:nvSpPr>
        <p:spPr bwMode="auto">
          <a:xfrm>
            <a:off x="604838" y="5013325"/>
            <a:ext cx="46878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0"/>
              </a:spcBef>
              <a:buClrTx/>
              <a:buSzTx/>
            </a:pPr>
            <a:r>
              <a:rPr lang="sv-SE" altLang="sv-SE"/>
              <a:t>Svante Odén blev känd som försurningens och det sura regnets upptäckare.</a:t>
            </a:r>
          </a:p>
        </p:txBody>
      </p:sp>
      <p:sp>
        <p:nvSpPr>
          <p:cNvPr id="16394" name="Text Box 10">
            <a:extLst>
              <a:ext uri="{FF2B5EF4-FFF2-40B4-BE49-F238E27FC236}">
                <a16:creationId xmlns:a16="http://schemas.microsoft.com/office/drawing/2014/main" id="{3A08C74E-6B59-4F36-BEBF-E523D533ABE8}"/>
              </a:ext>
            </a:extLst>
          </p:cNvPr>
          <p:cNvSpPr txBox="1">
            <a:spLocks noChangeArrowheads="1"/>
          </p:cNvSpPr>
          <p:nvPr/>
        </p:nvSpPr>
        <p:spPr bwMode="auto">
          <a:xfrm>
            <a:off x="611188" y="4005263"/>
            <a:ext cx="4608512"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r>
              <a:rPr lang="sv-SE" altLang="sv-SE"/>
              <a:t>Han kontaktade professor Svante Odén, som fann ett samband mellan de ökande svavelutsläppen och försurningen.</a:t>
            </a:r>
          </a:p>
        </p:txBody>
      </p:sp>
      <p:sp>
        <p:nvSpPr>
          <p:cNvPr id="7177" name="Text Box 24">
            <a:extLst>
              <a:ext uri="{FF2B5EF4-FFF2-40B4-BE49-F238E27FC236}">
                <a16:creationId xmlns:a16="http://schemas.microsoft.com/office/drawing/2014/main" id="{BD049CC9-C0BB-4821-97AB-59102CA90B99}"/>
              </a:ext>
            </a:extLst>
          </p:cNvPr>
          <p:cNvSpPr txBox="1">
            <a:spLocks noChangeArrowheads="1"/>
          </p:cNvSpPr>
          <p:nvPr/>
        </p:nvSpPr>
        <p:spPr bwMode="auto">
          <a:xfrm>
            <a:off x="611188" y="6381750"/>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endParaRPr kumimoji="1" lang="sv-SE" altLang="sv-SE" sz="1400">
              <a:solidFill>
                <a:schemeClr val="tx1"/>
              </a:solidFill>
            </a:endParaRPr>
          </a:p>
        </p:txBody>
      </p:sp>
      <p:sp>
        <p:nvSpPr>
          <p:cNvPr id="7178" name="Text Box 36">
            <a:extLst>
              <a:ext uri="{FF2B5EF4-FFF2-40B4-BE49-F238E27FC236}">
                <a16:creationId xmlns:a16="http://schemas.microsoft.com/office/drawing/2014/main" id="{404F85C1-F88D-4399-AD78-FC1A7754ABEC}"/>
              </a:ext>
            </a:extLst>
          </p:cNvPr>
          <p:cNvSpPr txBox="1">
            <a:spLocks noChangeArrowheads="1"/>
          </p:cNvSpPr>
          <p:nvPr/>
        </p:nvSpPr>
        <p:spPr bwMode="auto">
          <a:xfrm>
            <a:off x="612775" y="6437313"/>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tx1"/>
                </a:solidFill>
              </a:rPr>
              <a:t>DET VAR EN GÅNG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 calcmode="lin" valueType="num">
                                      <p:cBhvr>
                                        <p:cTn id="7" dur="3000" fill="hold"/>
                                        <p:tgtEl>
                                          <p:spTgt spid="16390"/>
                                        </p:tgtEl>
                                        <p:attrNameLst>
                                          <p:attrName>ppt_w</p:attrName>
                                        </p:attrNameLst>
                                      </p:cBhvr>
                                      <p:tavLst>
                                        <p:tav tm="0">
                                          <p:val>
                                            <p:fltVal val="0"/>
                                          </p:val>
                                        </p:tav>
                                        <p:tav tm="100000">
                                          <p:val>
                                            <p:strVal val="#ppt_w"/>
                                          </p:val>
                                        </p:tav>
                                      </p:tavLst>
                                    </p:anim>
                                    <p:anim calcmode="lin" valueType="num">
                                      <p:cBhvr>
                                        <p:cTn id="8" dur="3000" fill="hold"/>
                                        <p:tgtEl>
                                          <p:spTgt spid="16390"/>
                                        </p:tgtEl>
                                        <p:attrNameLst>
                                          <p:attrName>ppt_h</p:attrName>
                                        </p:attrNameLst>
                                      </p:cBhvr>
                                      <p:tavLst>
                                        <p:tav tm="0">
                                          <p:val>
                                            <p:fltVal val="0"/>
                                          </p:val>
                                        </p:tav>
                                        <p:tav tm="100000">
                                          <p:val>
                                            <p:strVal val="#ppt_h"/>
                                          </p:val>
                                        </p:tav>
                                      </p:tavLst>
                                    </p:anim>
                                    <p:animEffect transition="in" filter="fade">
                                      <p:cBhvr>
                                        <p:cTn id="9" dur="3000"/>
                                        <p:tgtEl>
                                          <p:spTgt spid="16390"/>
                                        </p:tgtEl>
                                      </p:cBhvr>
                                    </p:animEffect>
                                  </p:childTnLst>
                                </p:cTn>
                              </p:par>
                              <p:par>
                                <p:cTn id="10" presetID="53" presetClass="entr" presetSubtype="0" fill="hold" nodeType="withEffect">
                                  <p:stCondLst>
                                    <p:cond delay="0"/>
                                  </p:stCondLst>
                                  <p:childTnLst>
                                    <p:set>
                                      <p:cBhvr>
                                        <p:cTn id="11" dur="1" fill="hold">
                                          <p:stCondLst>
                                            <p:cond delay="0"/>
                                          </p:stCondLst>
                                        </p:cTn>
                                        <p:tgtEl>
                                          <p:spTgt spid="16388"/>
                                        </p:tgtEl>
                                        <p:attrNameLst>
                                          <p:attrName>style.visibility</p:attrName>
                                        </p:attrNameLst>
                                      </p:cBhvr>
                                      <p:to>
                                        <p:strVal val="visible"/>
                                      </p:to>
                                    </p:set>
                                    <p:anim calcmode="lin" valueType="num">
                                      <p:cBhvr>
                                        <p:cTn id="12" dur="3000" fill="hold"/>
                                        <p:tgtEl>
                                          <p:spTgt spid="16388"/>
                                        </p:tgtEl>
                                        <p:attrNameLst>
                                          <p:attrName>ppt_w</p:attrName>
                                        </p:attrNameLst>
                                      </p:cBhvr>
                                      <p:tavLst>
                                        <p:tav tm="0">
                                          <p:val>
                                            <p:fltVal val="0"/>
                                          </p:val>
                                        </p:tav>
                                        <p:tav tm="100000">
                                          <p:val>
                                            <p:strVal val="#ppt_w"/>
                                          </p:val>
                                        </p:tav>
                                      </p:tavLst>
                                    </p:anim>
                                    <p:anim calcmode="lin" valueType="num">
                                      <p:cBhvr>
                                        <p:cTn id="13" dur="3000" fill="hold"/>
                                        <p:tgtEl>
                                          <p:spTgt spid="16388"/>
                                        </p:tgtEl>
                                        <p:attrNameLst>
                                          <p:attrName>ppt_h</p:attrName>
                                        </p:attrNameLst>
                                      </p:cBhvr>
                                      <p:tavLst>
                                        <p:tav tm="0">
                                          <p:val>
                                            <p:fltVal val="0"/>
                                          </p:val>
                                        </p:tav>
                                        <p:tav tm="100000">
                                          <p:val>
                                            <p:strVal val="#ppt_h"/>
                                          </p:val>
                                        </p:tav>
                                      </p:tavLst>
                                    </p:anim>
                                    <p:animEffect transition="in" filter="fade">
                                      <p:cBhvr>
                                        <p:cTn id="14" dur="3000"/>
                                        <p:tgtEl>
                                          <p:spTgt spid="1638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6391"/>
                                        </p:tgtEl>
                                        <p:attrNameLst>
                                          <p:attrName>style.visibility</p:attrName>
                                        </p:attrNameLst>
                                      </p:cBhvr>
                                      <p:to>
                                        <p:strVal val="visible"/>
                                      </p:to>
                                    </p:set>
                                    <p:anim calcmode="lin" valueType="num">
                                      <p:cBhvr>
                                        <p:cTn id="19" dur="3000" fill="hold"/>
                                        <p:tgtEl>
                                          <p:spTgt spid="16391"/>
                                        </p:tgtEl>
                                        <p:attrNameLst>
                                          <p:attrName>ppt_w</p:attrName>
                                        </p:attrNameLst>
                                      </p:cBhvr>
                                      <p:tavLst>
                                        <p:tav tm="0">
                                          <p:val>
                                            <p:fltVal val="0"/>
                                          </p:val>
                                        </p:tav>
                                        <p:tav tm="100000">
                                          <p:val>
                                            <p:strVal val="#ppt_w"/>
                                          </p:val>
                                        </p:tav>
                                      </p:tavLst>
                                    </p:anim>
                                    <p:anim calcmode="lin" valueType="num">
                                      <p:cBhvr>
                                        <p:cTn id="20" dur="3000" fill="hold"/>
                                        <p:tgtEl>
                                          <p:spTgt spid="16391"/>
                                        </p:tgtEl>
                                        <p:attrNameLst>
                                          <p:attrName>ppt_h</p:attrName>
                                        </p:attrNameLst>
                                      </p:cBhvr>
                                      <p:tavLst>
                                        <p:tav tm="0">
                                          <p:val>
                                            <p:fltVal val="0"/>
                                          </p:val>
                                        </p:tav>
                                        <p:tav tm="100000">
                                          <p:val>
                                            <p:strVal val="#ppt_h"/>
                                          </p:val>
                                        </p:tav>
                                      </p:tavLst>
                                    </p:anim>
                                    <p:animEffect transition="in" filter="fade">
                                      <p:cBhvr>
                                        <p:cTn id="21" dur="3000"/>
                                        <p:tgtEl>
                                          <p:spTgt spid="1639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6394"/>
                                        </p:tgtEl>
                                        <p:attrNameLst>
                                          <p:attrName>style.visibility</p:attrName>
                                        </p:attrNameLst>
                                      </p:cBhvr>
                                      <p:to>
                                        <p:strVal val="visible"/>
                                      </p:to>
                                    </p:set>
                                    <p:anim calcmode="lin" valueType="num">
                                      <p:cBhvr>
                                        <p:cTn id="26" dur="3000" fill="hold"/>
                                        <p:tgtEl>
                                          <p:spTgt spid="16394"/>
                                        </p:tgtEl>
                                        <p:attrNameLst>
                                          <p:attrName>ppt_w</p:attrName>
                                        </p:attrNameLst>
                                      </p:cBhvr>
                                      <p:tavLst>
                                        <p:tav tm="0">
                                          <p:val>
                                            <p:fltVal val="0"/>
                                          </p:val>
                                        </p:tav>
                                        <p:tav tm="100000">
                                          <p:val>
                                            <p:strVal val="#ppt_w"/>
                                          </p:val>
                                        </p:tav>
                                      </p:tavLst>
                                    </p:anim>
                                    <p:anim calcmode="lin" valueType="num">
                                      <p:cBhvr>
                                        <p:cTn id="27" dur="3000" fill="hold"/>
                                        <p:tgtEl>
                                          <p:spTgt spid="16394"/>
                                        </p:tgtEl>
                                        <p:attrNameLst>
                                          <p:attrName>ppt_h</p:attrName>
                                        </p:attrNameLst>
                                      </p:cBhvr>
                                      <p:tavLst>
                                        <p:tav tm="0">
                                          <p:val>
                                            <p:fltVal val="0"/>
                                          </p:val>
                                        </p:tav>
                                        <p:tav tm="100000">
                                          <p:val>
                                            <p:strVal val="#ppt_h"/>
                                          </p:val>
                                        </p:tav>
                                      </p:tavLst>
                                    </p:anim>
                                    <p:animEffect transition="in" filter="fade">
                                      <p:cBhvr>
                                        <p:cTn id="28" dur="3000"/>
                                        <p:tgtEl>
                                          <p:spTgt spid="1639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6392"/>
                                        </p:tgtEl>
                                        <p:attrNameLst>
                                          <p:attrName>style.visibility</p:attrName>
                                        </p:attrNameLst>
                                      </p:cBhvr>
                                      <p:to>
                                        <p:strVal val="visible"/>
                                      </p:to>
                                    </p:set>
                                    <p:anim calcmode="lin" valueType="num">
                                      <p:cBhvr>
                                        <p:cTn id="33" dur="3000" fill="hold"/>
                                        <p:tgtEl>
                                          <p:spTgt spid="16392"/>
                                        </p:tgtEl>
                                        <p:attrNameLst>
                                          <p:attrName>ppt_w</p:attrName>
                                        </p:attrNameLst>
                                      </p:cBhvr>
                                      <p:tavLst>
                                        <p:tav tm="0">
                                          <p:val>
                                            <p:fltVal val="0"/>
                                          </p:val>
                                        </p:tav>
                                        <p:tav tm="100000">
                                          <p:val>
                                            <p:strVal val="#ppt_w"/>
                                          </p:val>
                                        </p:tav>
                                      </p:tavLst>
                                    </p:anim>
                                    <p:anim calcmode="lin" valueType="num">
                                      <p:cBhvr>
                                        <p:cTn id="34" dur="3000" fill="hold"/>
                                        <p:tgtEl>
                                          <p:spTgt spid="16392"/>
                                        </p:tgtEl>
                                        <p:attrNameLst>
                                          <p:attrName>ppt_h</p:attrName>
                                        </p:attrNameLst>
                                      </p:cBhvr>
                                      <p:tavLst>
                                        <p:tav tm="0">
                                          <p:val>
                                            <p:fltVal val="0"/>
                                          </p:val>
                                        </p:tav>
                                        <p:tav tm="100000">
                                          <p:val>
                                            <p:strVal val="#ppt_h"/>
                                          </p:val>
                                        </p:tav>
                                      </p:tavLst>
                                    </p:anim>
                                    <p:animEffect transition="in" filter="fade">
                                      <p:cBhvr>
                                        <p:cTn id="35" dur="30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P spid="16391" grpId="0"/>
      <p:bldP spid="16392" grpId="0"/>
      <p:bldP spid="1639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2" descr="Länskarta med ÅO">
            <a:extLst>
              <a:ext uri="{FF2B5EF4-FFF2-40B4-BE49-F238E27FC236}">
                <a16:creationId xmlns:a16="http://schemas.microsoft.com/office/drawing/2014/main" id="{76035848-77CD-4074-9929-BA0D67ABF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041" t="12648" r="20680" b="4074"/>
          <a:stretch>
            <a:fillRect/>
          </a:stretch>
        </p:blipFill>
        <p:spPr bwMode="auto">
          <a:xfrm>
            <a:off x="3779838" y="1065213"/>
            <a:ext cx="5113337" cy="481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2">
            <a:extLst>
              <a:ext uri="{FF2B5EF4-FFF2-40B4-BE49-F238E27FC236}">
                <a16:creationId xmlns:a16="http://schemas.microsoft.com/office/drawing/2014/main" id="{0314EE75-D80B-4F0E-9C87-30F7D1E0FFD4}"/>
              </a:ext>
            </a:extLst>
          </p:cNvPr>
          <p:cNvSpPr>
            <a:spLocks noGrp="1" noChangeArrowheads="1"/>
          </p:cNvSpPr>
          <p:nvPr>
            <p:ph type="title"/>
          </p:nvPr>
        </p:nvSpPr>
        <p:spPr/>
        <p:txBody>
          <a:bodyPr/>
          <a:lstStyle/>
          <a:p>
            <a:pPr eaLnBrk="1" hangingPunct="1"/>
            <a:r>
              <a:rPr lang="sv-SE" altLang="sv-SE"/>
              <a:t>Försurning i Jönköpings län</a:t>
            </a:r>
          </a:p>
        </p:txBody>
      </p:sp>
      <p:sp>
        <p:nvSpPr>
          <p:cNvPr id="24579" name="Rectangle 3">
            <a:extLst>
              <a:ext uri="{FF2B5EF4-FFF2-40B4-BE49-F238E27FC236}">
                <a16:creationId xmlns:a16="http://schemas.microsoft.com/office/drawing/2014/main" id="{AF678D99-A01D-417B-B814-A44E98B4070D}"/>
              </a:ext>
            </a:extLst>
          </p:cNvPr>
          <p:cNvSpPr>
            <a:spLocks noGrp="1" noChangeArrowheads="1"/>
          </p:cNvSpPr>
          <p:nvPr>
            <p:ph type="body" idx="1"/>
          </p:nvPr>
        </p:nvSpPr>
        <p:spPr>
          <a:xfrm>
            <a:off x="682625" y="2925018"/>
            <a:ext cx="3097213" cy="2519363"/>
          </a:xfrm>
        </p:spPr>
        <p:txBody>
          <a:bodyPr/>
          <a:lstStyle/>
          <a:p>
            <a:pPr marL="285750" indent="-285750" eaLnBrk="1" hangingPunct="1">
              <a:buFont typeface="Arial" panose="020B0604020202020204" pitchFamily="34" charset="0"/>
              <a:buChar char="•"/>
              <a:defRPr/>
            </a:pPr>
            <a:r>
              <a:rPr lang="sv-SE" altLang="sv-SE" dirty="0"/>
              <a:t>Var bor DU..?</a:t>
            </a:r>
          </a:p>
          <a:p>
            <a:pPr marL="285750" indent="-285750" eaLnBrk="1" hangingPunct="1">
              <a:buFont typeface="Arial" panose="020B0604020202020204" pitchFamily="34" charset="0"/>
              <a:buChar char="•"/>
              <a:defRPr/>
            </a:pPr>
            <a:r>
              <a:rPr lang="sv-SE" altLang="sv-SE" dirty="0"/>
              <a:t>Ungefär hur stor yta av länet täcks med kalkade områden?</a:t>
            </a:r>
          </a:p>
          <a:p>
            <a:pPr marL="285750" indent="-285750" eaLnBrk="1" hangingPunct="1">
              <a:buFont typeface="Arial" panose="020B0604020202020204" pitchFamily="34" charset="0"/>
              <a:buChar char="•"/>
              <a:defRPr/>
            </a:pPr>
            <a:r>
              <a:rPr lang="sv-SE" altLang="sv-SE" dirty="0"/>
              <a:t>Vilken del av länet har </a:t>
            </a:r>
            <a:r>
              <a:rPr lang="sv-SE" altLang="sv-SE" b="1" dirty="0"/>
              <a:t>minst</a:t>
            </a:r>
            <a:r>
              <a:rPr lang="sv-SE" altLang="sv-SE" dirty="0"/>
              <a:t> kalkade områden? </a:t>
            </a:r>
          </a:p>
          <a:p>
            <a:pPr marL="285750" indent="-285750" eaLnBrk="1" hangingPunct="1">
              <a:buFont typeface="Arial" panose="020B0604020202020204" pitchFamily="34" charset="0"/>
              <a:buChar char="•"/>
              <a:defRPr/>
            </a:pPr>
            <a:r>
              <a:rPr lang="sv-SE" altLang="sv-SE" dirty="0"/>
              <a:t>Vilken del av länet har </a:t>
            </a:r>
            <a:r>
              <a:rPr lang="sv-SE" altLang="sv-SE" b="1" dirty="0"/>
              <a:t>mest </a:t>
            </a:r>
            <a:r>
              <a:rPr lang="sv-SE" altLang="sv-SE" dirty="0"/>
              <a:t>kalkade områden? </a:t>
            </a:r>
          </a:p>
          <a:p>
            <a:pPr eaLnBrk="1" hangingPunct="1">
              <a:defRPr/>
            </a:pPr>
            <a:endParaRPr lang="sv-SE" altLang="sv-SE" dirty="0"/>
          </a:p>
          <a:p>
            <a:pPr eaLnBrk="1" hangingPunct="1">
              <a:defRPr/>
            </a:pPr>
            <a:endParaRPr lang="sv-SE" altLang="sv-SE" dirty="0"/>
          </a:p>
        </p:txBody>
      </p:sp>
      <p:sp>
        <p:nvSpPr>
          <p:cNvPr id="36870" name="Text Box 11">
            <a:extLst>
              <a:ext uri="{FF2B5EF4-FFF2-40B4-BE49-F238E27FC236}">
                <a16:creationId xmlns:a16="http://schemas.microsoft.com/office/drawing/2014/main" id="{5E7882B5-ACE8-4A5E-AD0A-2308B99EAF33}"/>
              </a:ext>
            </a:extLst>
          </p:cNvPr>
          <p:cNvSpPr txBox="1">
            <a:spLocks noChangeArrowheads="1"/>
          </p:cNvSpPr>
          <p:nvPr/>
        </p:nvSpPr>
        <p:spPr bwMode="auto">
          <a:xfrm>
            <a:off x="611188" y="6381750"/>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tx1"/>
                </a:solidFill>
              </a:rPr>
              <a:t>FÖRSURNING och KALKNING I JÖNKÖPINGS LÄN</a:t>
            </a:r>
          </a:p>
        </p:txBody>
      </p:sp>
      <p:sp>
        <p:nvSpPr>
          <p:cNvPr id="36871" name="Text Box 5">
            <a:extLst>
              <a:ext uri="{FF2B5EF4-FFF2-40B4-BE49-F238E27FC236}">
                <a16:creationId xmlns:a16="http://schemas.microsoft.com/office/drawing/2014/main" id="{E5B51BAB-8E55-4869-A77B-82EE83CFE0AC}"/>
              </a:ext>
            </a:extLst>
          </p:cNvPr>
          <p:cNvSpPr txBox="1">
            <a:spLocks noChangeArrowheads="1"/>
          </p:cNvSpPr>
          <p:nvPr/>
        </p:nvSpPr>
        <p:spPr bwMode="auto">
          <a:xfrm>
            <a:off x="611188" y="2132856"/>
            <a:ext cx="460851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r>
              <a:rPr lang="sv-SE" altLang="sv-SE" dirty="0"/>
              <a:t>Jönköpings län. Mörkgråa områden är områden som är försurade och som kalkas.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p:cTn id="7" dur="5000" fill="hold"/>
                                        <p:tgtEl>
                                          <p:spTgt spid="24579">
                                            <p:txEl>
                                              <p:pRg st="0" end="0"/>
                                            </p:txEl>
                                          </p:spTgt>
                                        </p:tgtEl>
                                        <p:attrNameLst>
                                          <p:attrName>ppt_w</p:attrName>
                                        </p:attrNameLst>
                                      </p:cBhvr>
                                      <p:tavLst>
                                        <p:tav tm="0">
                                          <p:val>
                                            <p:fltVal val="0"/>
                                          </p:val>
                                        </p:tav>
                                        <p:tav tm="100000">
                                          <p:val>
                                            <p:strVal val="#ppt_w"/>
                                          </p:val>
                                        </p:tav>
                                      </p:tavLst>
                                    </p:anim>
                                    <p:anim calcmode="lin" valueType="num">
                                      <p:cBhvr>
                                        <p:cTn id="8" dur="5000" fill="hold"/>
                                        <p:tgtEl>
                                          <p:spTgt spid="24579">
                                            <p:txEl>
                                              <p:pRg st="0" end="0"/>
                                            </p:txEl>
                                          </p:spTgt>
                                        </p:tgtEl>
                                        <p:attrNameLst>
                                          <p:attrName>ppt_h</p:attrName>
                                        </p:attrNameLst>
                                      </p:cBhvr>
                                      <p:tavLst>
                                        <p:tav tm="0">
                                          <p:val>
                                            <p:fltVal val="0"/>
                                          </p:val>
                                        </p:tav>
                                        <p:tav tm="100000">
                                          <p:val>
                                            <p:strVal val="#ppt_h"/>
                                          </p:val>
                                        </p:tav>
                                      </p:tavLst>
                                    </p:anim>
                                    <p:animEffect transition="in" filter="fade">
                                      <p:cBhvr>
                                        <p:cTn id="9" dur="5000"/>
                                        <p:tgtEl>
                                          <p:spTgt spid="2457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4579">
                                            <p:txEl>
                                              <p:pRg st="1" end="1"/>
                                            </p:txEl>
                                          </p:spTgt>
                                        </p:tgtEl>
                                        <p:attrNameLst>
                                          <p:attrName>style.visibility</p:attrName>
                                        </p:attrNameLst>
                                      </p:cBhvr>
                                      <p:to>
                                        <p:strVal val="visible"/>
                                      </p:to>
                                    </p:set>
                                    <p:anim calcmode="lin" valueType="num">
                                      <p:cBhvr>
                                        <p:cTn id="14" dur="5000" fill="hold"/>
                                        <p:tgtEl>
                                          <p:spTgt spid="24579">
                                            <p:txEl>
                                              <p:pRg st="1" end="1"/>
                                            </p:txEl>
                                          </p:spTgt>
                                        </p:tgtEl>
                                        <p:attrNameLst>
                                          <p:attrName>ppt_w</p:attrName>
                                        </p:attrNameLst>
                                      </p:cBhvr>
                                      <p:tavLst>
                                        <p:tav tm="0">
                                          <p:val>
                                            <p:fltVal val="0"/>
                                          </p:val>
                                        </p:tav>
                                        <p:tav tm="100000">
                                          <p:val>
                                            <p:strVal val="#ppt_w"/>
                                          </p:val>
                                        </p:tav>
                                      </p:tavLst>
                                    </p:anim>
                                    <p:anim calcmode="lin" valueType="num">
                                      <p:cBhvr>
                                        <p:cTn id="15" dur="5000" fill="hold"/>
                                        <p:tgtEl>
                                          <p:spTgt spid="24579">
                                            <p:txEl>
                                              <p:pRg st="1" end="1"/>
                                            </p:txEl>
                                          </p:spTgt>
                                        </p:tgtEl>
                                        <p:attrNameLst>
                                          <p:attrName>ppt_h</p:attrName>
                                        </p:attrNameLst>
                                      </p:cBhvr>
                                      <p:tavLst>
                                        <p:tav tm="0">
                                          <p:val>
                                            <p:fltVal val="0"/>
                                          </p:val>
                                        </p:tav>
                                        <p:tav tm="100000">
                                          <p:val>
                                            <p:strVal val="#ppt_h"/>
                                          </p:val>
                                        </p:tav>
                                      </p:tavLst>
                                    </p:anim>
                                    <p:animEffect transition="in" filter="fade">
                                      <p:cBhvr>
                                        <p:cTn id="16" dur="5000"/>
                                        <p:tgtEl>
                                          <p:spTgt spid="2457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4579">
                                            <p:txEl>
                                              <p:pRg st="2" end="2"/>
                                            </p:txEl>
                                          </p:spTgt>
                                        </p:tgtEl>
                                        <p:attrNameLst>
                                          <p:attrName>style.visibility</p:attrName>
                                        </p:attrNameLst>
                                      </p:cBhvr>
                                      <p:to>
                                        <p:strVal val="visible"/>
                                      </p:to>
                                    </p:set>
                                    <p:anim calcmode="lin" valueType="num">
                                      <p:cBhvr>
                                        <p:cTn id="21" dur="5000" fill="hold"/>
                                        <p:tgtEl>
                                          <p:spTgt spid="24579">
                                            <p:txEl>
                                              <p:pRg st="2" end="2"/>
                                            </p:txEl>
                                          </p:spTgt>
                                        </p:tgtEl>
                                        <p:attrNameLst>
                                          <p:attrName>ppt_w</p:attrName>
                                        </p:attrNameLst>
                                      </p:cBhvr>
                                      <p:tavLst>
                                        <p:tav tm="0">
                                          <p:val>
                                            <p:fltVal val="0"/>
                                          </p:val>
                                        </p:tav>
                                        <p:tav tm="100000">
                                          <p:val>
                                            <p:strVal val="#ppt_w"/>
                                          </p:val>
                                        </p:tav>
                                      </p:tavLst>
                                    </p:anim>
                                    <p:anim calcmode="lin" valueType="num">
                                      <p:cBhvr>
                                        <p:cTn id="22" dur="5000" fill="hold"/>
                                        <p:tgtEl>
                                          <p:spTgt spid="24579">
                                            <p:txEl>
                                              <p:pRg st="2" end="2"/>
                                            </p:txEl>
                                          </p:spTgt>
                                        </p:tgtEl>
                                        <p:attrNameLst>
                                          <p:attrName>ppt_h</p:attrName>
                                        </p:attrNameLst>
                                      </p:cBhvr>
                                      <p:tavLst>
                                        <p:tav tm="0">
                                          <p:val>
                                            <p:fltVal val="0"/>
                                          </p:val>
                                        </p:tav>
                                        <p:tav tm="100000">
                                          <p:val>
                                            <p:strVal val="#ppt_h"/>
                                          </p:val>
                                        </p:tav>
                                      </p:tavLst>
                                    </p:anim>
                                    <p:animEffect transition="in" filter="fade">
                                      <p:cBhvr>
                                        <p:cTn id="23" dur="5000"/>
                                        <p:tgtEl>
                                          <p:spTgt spid="2457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24579">
                                            <p:txEl>
                                              <p:pRg st="3" end="3"/>
                                            </p:txEl>
                                          </p:spTgt>
                                        </p:tgtEl>
                                        <p:attrNameLst>
                                          <p:attrName>style.visibility</p:attrName>
                                        </p:attrNameLst>
                                      </p:cBhvr>
                                      <p:to>
                                        <p:strVal val="visible"/>
                                      </p:to>
                                    </p:set>
                                    <p:anim calcmode="lin" valueType="num">
                                      <p:cBhvr>
                                        <p:cTn id="28" dur="5000" fill="hold"/>
                                        <p:tgtEl>
                                          <p:spTgt spid="24579">
                                            <p:txEl>
                                              <p:pRg st="3" end="3"/>
                                            </p:txEl>
                                          </p:spTgt>
                                        </p:tgtEl>
                                        <p:attrNameLst>
                                          <p:attrName>ppt_w</p:attrName>
                                        </p:attrNameLst>
                                      </p:cBhvr>
                                      <p:tavLst>
                                        <p:tav tm="0">
                                          <p:val>
                                            <p:fltVal val="0"/>
                                          </p:val>
                                        </p:tav>
                                        <p:tav tm="100000">
                                          <p:val>
                                            <p:strVal val="#ppt_w"/>
                                          </p:val>
                                        </p:tav>
                                      </p:tavLst>
                                    </p:anim>
                                    <p:anim calcmode="lin" valueType="num">
                                      <p:cBhvr>
                                        <p:cTn id="29" dur="5000" fill="hold"/>
                                        <p:tgtEl>
                                          <p:spTgt spid="24579">
                                            <p:txEl>
                                              <p:pRg st="3" end="3"/>
                                            </p:txEl>
                                          </p:spTgt>
                                        </p:tgtEl>
                                        <p:attrNameLst>
                                          <p:attrName>ppt_h</p:attrName>
                                        </p:attrNameLst>
                                      </p:cBhvr>
                                      <p:tavLst>
                                        <p:tav tm="0">
                                          <p:val>
                                            <p:fltVal val="0"/>
                                          </p:val>
                                        </p:tav>
                                        <p:tav tm="100000">
                                          <p:val>
                                            <p:strVal val="#ppt_h"/>
                                          </p:val>
                                        </p:tav>
                                      </p:tavLst>
                                    </p:anim>
                                    <p:animEffect transition="in" filter="fade">
                                      <p:cBhvr>
                                        <p:cTn id="30" dur="5000"/>
                                        <p:tgtEl>
                                          <p:spTgt spid="245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1" descr="Länskarta med ÅO">
            <a:extLst>
              <a:ext uri="{FF2B5EF4-FFF2-40B4-BE49-F238E27FC236}">
                <a16:creationId xmlns:a16="http://schemas.microsoft.com/office/drawing/2014/main" id="{74008DA2-856B-422C-BD08-02DD737A5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041" t="12648" r="20680" b="4074"/>
          <a:stretch>
            <a:fillRect/>
          </a:stretch>
        </p:blipFill>
        <p:spPr bwMode="auto">
          <a:xfrm>
            <a:off x="5580063" y="1844675"/>
            <a:ext cx="2879725"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4">
            <a:extLst>
              <a:ext uri="{FF2B5EF4-FFF2-40B4-BE49-F238E27FC236}">
                <a16:creationId xmlns:a16="http://schemas.microsoft.com/office/drawing/2014/main" id="{66DD0537-E42E-424D-8D0A-AE961D9F7FE1}"/>
              </a:ext>
            </a:extLst>
          </p:cNvPr>
          <p:cNvSpPr txBox="1">
            <a:spLocks noChangeArrowheads="1"/>
          </p:cNvSpPr>
          <p:nvPr/>
        </p:nvSpPr>
        <p:spPr bwMode="auto">
          <a:xfrm>
            <a:off x="611188" y="6381750"/>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tx1"/>
                </a:solidFill>
              </a:rPr>
              <a:t>FÖRSURNING OCH KALKNING I JÖNKÖPINGS LÄN</a:t>
            </a:r>
          </a:p>
        </p:txBody>
      </p:sp>
      <p:sp>
        <p:nvSpPr>
          <p:cNvPr id="38916" name="Text Box 6">
            <a:extLst>
              <a:ext uri="{FF2B5EF4-FFF2-40B4-BE49-F238E27FC236}">
                <a16:creationId xmlns:a16="http://schemas.microsoft.com/office/drawing/2014/main" id="{F2B39B43-AA34-4DB8-B14F-94064C774A5F}"/>
              </a:ext>
            </a:extLst>
          </p:cNvPr>
          <p:cNvSpPr txBox="1">
            <a:spLocks noChangeArrowheads="1"/>
          </p:cNvSpPr>
          <p:nvPr/>
        </p:nvSpPr>
        <p:spPr bwMode="auto">
          <a:xfrm>
            <a:off x="755650" y="1235075"/>
            <a:ext cx="7704138"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r>
              <a:rPr lang="sv-SE" altLang="sv-SE"/>
              <a:t>Anledningen till att vissa områden i Jönköpings län behöver mycket kalk och andra områden mindre kalk är att marken kan vara bättre eller sämre på att stå emot det sura nedfallet. </a:t>
            </a:r>
          </a:p>
        </p:txBody>
      </p:sp>
      <p:sp>
        <p:nvSpPr>
          <p:cNvPr id="71687" name="Text Box 7">
            <a:extLst>
              <a:ext uri="{FF2B5EF4-FFF2-40B4-BE49-F238E27FC236}">
                <a16:creationId xmlns:a16="http://schemas.microsoft.com/office/drawing/2014/main" id="{56FFFDF8-3D95-4F0F-A862-8D9653C2B714}"/>
              </a:ext>
            </a:extLst>
          </p:cNvPr>
          <p:cNvSpPr txBox="1">
            <a:spLocks noChangeArrowheads="1"/>
          </p:cNvSpPr>
          <p:nvPr/>
        </p:nvSpPr>
        <p:spPr bwMode="auto">
          <a:xfrm>
            <a:off x="755650" y="4508500"/>
            <a:ext cx="7777163"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r>
              <a:rPr lang="sv-SE" altLang="sv-SE"/>
              <a:t>Så… inte nog med att Jönköpings län ligger nära kontinenten och får ta emot en stor andel utsläpp, utan dessutom är marken extra känslig för surt nedfall. Dubbelt så jobbigt alltså!</a:t>
            </a:r>
          </a:p>
        </p:txBody>
      </p:sp>
      <p:sp>
        <p:nvSpPr>
          <p:cNvPr id="71688" name="Text Box 8">
            <a:extLst>
              <a:ext uri="{FF2B5EF4-FFF2-40B4-BE49-F238E27FC236}">
                <a16:creationId xmlns:a16="http://schemas.microsoft.com/office/drawing/2014/main" id="{41831D74-3891-4E5F-B515-07D51537D4AC}"/>
              </a:ext>
            </a:extLst>
          </p:cNvPr>
          <p:cNvSpPr txBox="1">
            <a:spLocks noChangeArrowheads="1"/>
          </p:cNvSpPr>
          <p:nvPr/>
        </p:nvSpPr>
        <p:spPr bwMode="auto">
          <a:xfrm>
            <a:off x="755650" y="2200275"/>
            <a:ext cx="576103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r>
              <a:rPr lang="sv-SE" altLang="sv-SE"/>
              <a:t>I den sydvästra delen av länet är marken näringsfattig och känslig för försurande nedfall…</a:t>
            </a:r>
          </a:p>
        </p:txBody>
      </p:sp>
      <p:sp>
        <p:nvSpPr>
          <p:cNvPr id="71689" name="Text Box 9">
            <a:extLst>
              <a:ext uri="{FF2B5EF4-FFF2-40B4-BE49-F238E27FC236}">
                <a16:creationId xmlns:a16="http://schemas.microsoft.com/office/drawing/2014/main" id="{65A754AE-8CA4-49AE-946B-9855472B95F4}"/>
              </a:ext>
            </a:extLst>
          </p:cNvPr>
          <p:cNvSpPr txBox="1">
            <a:spLocks noChangeArrowheads="1"/>
          </p:cNvSpPr>
          <p:nvPr/>
        </p:nvSpPr>
        <p:spPr bwMode="auto">
          <a:xfrm>
            <a:off x="755650" y="2924175"/>
            <a:ext cx="5329238"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r>
              <a:rPr lang="sv-SE" altLang="sv-SE"/>
              <a:t>…medan i den nordöstra delen av länet är marken mer näringsrik och kalkhaltig och har inga försurningsproblem.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1688"/>
                                        </p:tgtEl>
                                        <p:attrNameLst>
                                          <p:attrName>style.visibility</p:attrName>
                                        </p:attrNameLst>
                                      </p:cBhvr>
                                      <p:to>
                                        <p:strVal val="visible"/>
                                      </p:to>
                                    </p:set>
                                    <p:anim calcmode="lin" valueType="num">
                                      <p:cBhvr>
                                        <p:cTn id="7" dur="3000" fill="hold"/>
                                        <p:tgtEl>
                                          <p:spTgt spid="71688"/>
                                        </p:tgtEl>
                                        <p:attrNameLst>
                                          <p:attrName>ppt_w</p:attrName>
                                        </p:attrNameLst>
                                      </p:cBhvr>
                                      <p:tavLst>
                                        <p:tav tm="0">
                                          <p:val>
                                            <p:fltVal val="0"/>
                                          </p:val>
                                        </p:tav>
                                        <p:tav tm="100000">
                                          <p:val>
                                            <p:strVal val="#ppt_w"/>
                                          </p:val>
                                        </p:tav>
                                      </p:tavLst>
                                    </p:anim>
                                    <p:anim calcmode="lin" valueType="num">
                                      <p:cBhvr>
                                        <p:cTn id="8" dur="3000" fill="hold"/>
                                        <p:tgtEl>
                                          <p:spTgt spid="71688"/>
                                        </p:tgtEl>
                                        <p:attrNameLst>
                                          <p:attrName>ppt_h</p:attrName>
                                        </p:attrNameLst>
                                      </p:cBhvr>
                                      <p:tavLst>
                                        <p:tav tm="0">
                                          <p:val>
                                            <p:fltVal val="0"/>
                                          </p:val>
                                        </p:tav>
                                        <p:tav tm="100000">
                                          <p:val>
                                            <p:strVal val="#ppt_h"/>
                                          </p:val>
                                        </p:tav>
                                      </p:tavLst>
                                    </p:anim>
                                    <p:animEffect transition="in" filter="fade">
                                      <p:cBhvr>
                                        <p:cTn id="9" dur="3000"/>
                                        <p:tgtEl>
                                          <p:spTgt spid="7168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1689"/>
                                        </p:tgtEl>
                                        <p:attrNameLst>
                                          <p:attrName>style.visibility</p:attrName>
                                        </p:attrNameLst>
                                      </p:cBhvr>
                                      <p:to>
                                        <p:strVal val="visible"/>
                                      </p:to>
                                    </p:set>
                                    <p:anim calcmode="lin" valueType="num">
                                      <p:cBhvr>
                                        <p:cTn id="14" dur="3000" fill="hold"/>
                                        <p:tgtEl>
                                          <p:spTgt spid="71689"/>
                                        </p:tgtEl>
                                        <p:attrNameLst>
                                          <p:attrName>ppt_w</p:attrName>
                                        </p:attrNameLst>
                                      </p:cBhvr>
                                      <p:tavLst>
                                        <p:tav tm="0">
                                          <p:val>
                                            <p:fltVal val="0"/>
                                          </p:val>
                                        </p:tav>
                                        <p:tav tm="100000">
                                          <p:val>
                                            <p:strVal val="#ppt_w"/>
                                          </p:val>
                                        </p:tav>
                                      </p:tavLst>
                                    </p:anim>
                                    <p:anim calcmode="lin" valueType="num">
                                      <p:cBhvr>
                                        <p:cTn id="15" dur="3000" fill="hold"/>
                                        <p:tgtEl>
                                          <p:spTgt spid="71689"/>
                                        </p:tgtEl>
                                        <p:attrNameLst>
                                          <p:attrName>ppt_h</p:attrName>
                                        </p:attrNameLst>
                                      </p:cBhvr>
                                      <p:tavLst>
                                        <p:tav tm="0">
                                          <p:val>
                                            <p:fltVal val="0"/>
                                          </p:val>
                                        </p:tav>
                                        <p:tav tm="100000">
                                          <p:val>
                                            <p:strVal val="#ppt_h"/>
                                          </p:val>
                                        </p:tav>
                                      </p:tavLst>
                                    </p:anim>
                                    <p:animEffect transition="in" filter="fade">
                                      <p:cBhvr>
                                        <p:cTn id="16" dur="3000"/>
                                        <p:tgtEl>
                                          <p:spTgt spid="7168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71687"/>
                                        </p:tgtEl>
                                        <p:attrNameLst>
                                          <p:attrName>style.visibility</p:attrName>
                                        </p:attrNameLst>
                                      </p:cBhvr>
                                      <p:to>
                                        <p:strVal val="visible"/>
                                      </p:to>
                                    </p:set>
                                    <p:anim calcmode="lin" valueType="num">
                                      <p:cBhvr>
                                        <p:cTn id="21" dur="3000" fill="hold"/>
                                        <p:tgtEl>
                                          <p:spTgt spid="71687"/>
                                        </p:tgtEl>
                                        <p:attrNameLst>
                                          <p:attrName>ppt_w</p:attrName>
                                        </p:attrNameLst>
                                      </p:cBhvr>
                                      <p:tavLst>
                                        <p:tav tm="0">
                                          <p:val>
                                            <p:fltVal val="0"/>
                                          </p:val>
                                        </p:tav>
                                        <p:tav tm="100000">
                                          <p:val>
                                            <p:strVal val="#ppt_w"/>
                                          </p:val>
                                        </p:tav>
                                      </p:tavLst>
                                    </p:anim>
                                    <p:anim calcmode="lin" valueType="num">
                                      <p:cBhvr>
                                        <p:cTn id="22" dur="3000" fill="hold"/>
                                        <p:tgtEl>
                                          <p:spTgt spid="71687"/>
                                        </p:tgtEl>
                                        <p:attrNameLst>
                                          <p:attrName>ppt_h</p:attrName>
                                        </p:attrNameLst>
                                      </p:cBhvr>
                                      <p:tavLst>
                                        <p:tav tm="0">
                                          <p:val>
                                            <p:fltVal val="0"/>
                                          </p:val>
                                        </p:tav>
                                        <p:tav tm="100000">
                                          <p:val>
                                            <p:strVal val="#ppt_h"/>
                                          </p:val>
                                        </p:tav>
                                      </p:tavLst>
                                    </p:anim>
                                    <p:animEffect transition="in" filter="fade">
                                      <p:cBhvr>
                                        <p:cTn id="23" dur="3000"/>
                                        <p:tgtEl>
                                          <p:spTgt spid="71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7" grpId="0"/>
      <p:bldP spid="71688" grpId="0"/>
      <p:bldP spid="7168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ACA50DC1-D895-43FA-8D98-BED7A0C6D268}"/>
              </a:ext>
            </a:extLst>
          </p:cNvPr>
          <p:cNvSpPr>
            <a:spLocks noGrp="1" noChangeArrowheads="1"/>
          </p:cNvSpPr>
          <p:nvPr>
            <p:ph type="title"/>
          </p:nvPr>
        </p:nvSpPr>
        <p:spPr/>
        <p:txBody>
          <a:bodyPr/>
          <a:lstStyle/>
          <a:p>
            <a:pPr eaLnBrk="1" hangingPunct="1"/>
            <a:r>
              <a:rPr lang="sv-SE" altLang="sv-SE"/>
              <a:t>Siffror om kalkning..</a:t>
            </a:r>
          </a:p>
        </p:txBody>
      </p:sp>
      <p:sp>
        <p:nvSpPr>
          <p:cNvPr id="40963" name="Text Box 4">
            <a:extLst>
              <a:ext uri="{FF2B5EF4-FFF2-40B4-BE49-F238E27FC236}">
                <a16:creationId xmlns:a16="http://schemas.microsoft.com/office/drawing/2014/main" id="{66E72E5E-EE57-44DE-8C94-3560629FB5DE}"/>
              </a:ext>
            </a:extLst>
          </p:cNvPr>
          <p:cNvSpPr txBox="1">
            <a:spLocks noChangeArrowheads="1"/>
          </p:cNvSpPr>
          <p:nvPr/>
        </p:nvSpPr>
        <p:spPr bwMode="auto">
          <a:xfrm>
            <a:off x="612775" y="1628775"/>
            <a:ext cx="6983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r>
              <a:rPr lang="sv-SE" altLang="sv-SE"/>
              <a:t>Det går åt ungefär 9 000 ton kalk till sjöar och vattendrag varje år. </a:t>
            </a:r>
            <a:endParaRPr kumimoji="1" lang="sv-SE" altLang="sv-SE" sz="2400">
              <a:solidFill>
                <a:schemeClr val="tx1"/>
              </a:solidFill>
              <a:latin typeface="Times New Roman" panose="02020603050405020304" pitchFamily="18" charset="0"/>
            </a:endParaRPr>
          </a:p>
        </p:txBody>
      </p:sp>
      <p:sp>
        <p:nvSpPr>
          <p:cNvPr id="39941" name="Text Box 5">
            <a:extLst>
              <a:ext uri="{FF2B5EF4-FFF2-40B4-BE49-F238E27FC236}">
                <a16:creationId xmlns:a16="http://schemas.microsoft.com/office/drawing/2014/main" id="{087CB672-93FE-4714-8EFB-62007039C9E4}"/>
              </a:ext>
            </a:extLst>
          </p:cNvPr>
          <p:cNvSpPr txBox="1">
            <a:spLocks noChangeArrowheads="1"/>
          </p:cNvSpPr>
          <p:nvPr/>
        </p:nvSpPr>
        <p:spPr bwMode="auto">
          <a:xfrm>
            <a:off x="611188" y="2133600"/>
            <a:ext cx="7273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r>
              <a:rPr lang="sv-SE" altLang="sv-SE" dirty="0"/>
              <a:t>Kalkning i Jönköpings län kostar ungefär 14 miljoner kronor varje år.</a:t>
            </a:r>
          </a:p>
        </p:txBody>
      </p:sp>
      <p:sp>
        <p:nvSpPr>
          <p:cNvPr id="40965" name="Text Box 14">
            <a:extLst>
              <a:ext uri="{FF2B5EF4-FFF2-40B4-BE49-F238E27FC236}">
                <a16:creationId xmlns:a16="http://schemas.microsoft.com/office/drawing/2014/main" id="{55CCE982-8DA7-4319-864B-9AFE70C85C96}"/>
              </a:ext>
            </a:extLst>
          </p:cNvPr>
          <p:cNvSpPr txBox="1">
            <a:spLocks noChangeArrowheads="1"/>
          </p:cNvSpPr>
          <p:nvPr/>
        </p:nvSpPr>
        <p:spPr bwMode="auto">
          <a:xfrm>
            <a:off x="611188" y="6381750"/>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tx1"/>
                </a:solidFill>
              </a:rPr>
              <a:t>FÖRSURNING OCH KALKNING I JÖNKÖPINGS LÄN</a:t>
            </a:r>
          </a:p>
        </p:txBody>
      </p:sp>
      <p:pic>
        <p:nvPicPr>
          <p:cNvPr id="39952" name="Picture 16" descr="pengar_photo_23247_20101029">
            <a:extLst>
              <a:ext uri="{FF2B5EF4-FFF2-40B4-BE49-F238E27FC236}">
                <a16:creationId xmlns:a16="http://schemas.microsoft.com/office/drawing/2014/main" id="{FA679F1D-BFA2-42DB-BB92-464FB7F15E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2636838"/>
            <a:ext cx="4967287"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 calcmode="lin" valueType="num">
                                      <p:cBhvr>
                                        <p:cTn id="7" dur="3000" fill="hold"/>
                                        <p:tgtEl>
                                          <p:spTgt spid="39941"/>
                                        </p:tgtEl>
                                        <p:attrNameLst>
                                          <p:attrName>ppt_w</p:attrName>
                                        </p:attrNameLst>
                                      </p:cBhvr>
                                      <p:tavLst>
                                        <p:tav tm="0">
                                          <p:val>
                                            <p:fltVal val="0"/>
                                          </p:val>
                                        </p:tav>
                                        <p:tav tm="100000">
                                          <p:val>
                                            <p:strVal val="#ppt_w"/>
                                          </p:val>
                                        </p:tav>
                                      </p:tavLst>
                                    </p:anim>
                                    <p:anim calcmode="lin" valueType="num">
                                      <p:cBhvr>
                                        <p:cTn id="8" dur="3000" fill="hold"/>
                                        <p:tgtEl>
                                          <p:spTgt spid="39941"/>
                                        </p:tgtEl>
                                        <p:attrNameLst>
                                          <p:attrName>ppt_h</p:attrName>
                                        </p:attrNameLst>
                                      </p:cBhvr>
                                      <p:tavLst>
                                        <p:tav tm="0">
                                          <p:val>
                                            <p:fltVal val="0"/>
                                          </p:val>
                                        </p:tav>
                                        <p:tav tm="100000">
                                          <p:val>
                                            <p:strVal val="#ppt_h"/>
                                          </p:val>
                                        </p:tav>
                                      </p:tavLst>
                                    </p:anim>
                                    <p:animEffect transition="in" filter="fade">
                                      <p:cBhvr>
                                        <p:cTn id="9" dur="3000"/>
                                        <p:tgtEl>
                                          <p:spTgt spid="39941"/>
                                        </p:tgtEl>
                                      </p:cBhvr>
                                    </p:animEffect>
                                  </p:childTnLst>
                                </p:cTn>
                              </p:par>
                              <p:par>
                                <p:cTn id="10" presetID="53" presetClass="entr" presetSubtype="0" fill="hold" nodeType="withEffect">
                                  <p:stCondLst>
                                    <p:cond delay="0"/>
                                  </p:stCondLst>
                                  <p:childTnLst>
                                    <p:set>
                                      <p:cBhvr>
                                        <p:cTn id="11" dur="1" fill="hold">
                                          <p:stCondLst>
                                            <p:cond delay="0"/>
                                          </p:stCondLst>
                                        </p:cTn>
                                        <p:tgtEl>
                                          <p:spTgt spid="39952"/>
                                        </p:tgtEl>
                                        <p:attrNameLst>
                                          <p:attrName>style.visibility</p:attrName>
                                        </p:attrNameLst>
                                      </p:cBhvr>
                                      <p:to>
                                        <p:strVal val="visible"/>
                                      </p:to>
                                    </p:set>
                                    <p:anim calcmode="lin" valueType="num">
                                      <p:cBhvr>
                                        <p:cTn id="12" dur="3000" fill="hold"/>
                                        <p:tgtEl>
                                          <p:spTgt spid="39952"/>
                                        </p:tgtEl>
                                        <p:attrNameLst>
                                          <p:attrName>ppt_w</p:attrName>
                                        </p:attrNameLst>
                                      </p:cBhvr>
                                      <p:tavLst>
                                        <p:tav tm="0">
                                          <p:val>
                                            <p:fltVal val="0"/>
                                          </p:val>
                                        </p:tav>
                                        <p:tav tm="100000">
                                          <p:val>
                                            <p:strVal val="#ppt_w"/>
                                          </p:val>
                                        </p:tav>
                                      </p:tavLst>
                                    </p:anim>
                                    <p:anim calcmode="lin" valueType="num">
                                      <p:cBhvr>
                                        <p:cTn id="13" dur="3000" fill="hold"/>
                                        <p:tgtEl>
                                          <p:spTgt spid="39952"/>
                                        </p:tgtEl>
                                        <p:attrNameLst>
                                          <p:attrName>ppt_h</p:attrName>
                                        </p:attrNameLst>
                                      </p:cBhvr>
                                      <p:tavLst>
                                        <p:tav tm="0">
                                          <p:val>
                                            <p:fltVal val="0"/>
                                          </p:val>
                                        </p:tav>
                                        <p:tav tm="100000">
                                          <p:val>
                                            <p:strVal val="#ppt_h"/>
                                          </p:val>
                                        </p:tav>
                                      </p:tavLst>
                                    </p:anim>
                                    <p:animEffect transition="in" filter="fade">
                                      <p:cBhvr>
                                        <p:cTn id="14" dur="3000"/>
                                        <p:tgtEl>
                                          <p:spTgt spid="399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21687447-5916-43A0-A130-6973D289956E}"/>
              </a:ext>
            </a:extLst>
          </p:cNvPr>
          <p:cNvSpPr>
            <a:spLocks noGrp="1" noChangeArrowheads="1"/>
          </p:cNvSpPr>
          <p:nvPr>
            <p:ph type="title"/>
          </p:nvPr>
        </p:nvSpPr>
        <p:spPr>
          <a:xfrm>
            <a:off x="539750" y="2060575"/>
            <a:ext cx="7993063" cy="1223963"/>
          </a:xfrm>
        </p:spPr>
        <p:txBody>
          <a:bodyPr/>
          <a:lstStyle/>
          <a:p>
            <a:pPr algn="ctr" eaLnBrk="1" hangingPunct="1"/>
            <a:r>
              <a:rPr lang="sv-SE" altLang="sv-SE" sz="4800">
                <a:solidFill>
                  <a:schemeClr val="bg1"/>
                </a:solidFill>
              </a:rPr>
              <a:t>Restaurering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7586"/>
                                        </p:tgtEl>
                                        <p:attrNameLst>
                                          <p:attrName>style.visibility</p:attrName>
                                        </p:attrNameLst>
                                      </p:cBhvr>
                                      <p:to>
                                        <p:strVal val="visible"/>
                                      </p:to>
                                    </p:set>
                                    <p:anim calcmode="lin" valueType="num">
                                      <p:cBhvr>
                                        <p:cTn id="7" dur="3000" fill="hold"/>
                                        <p:tgtEl>
                                          <p:spTgt spid="67586"/>
                                        </p:tgtEl>
                                        <p:attrNameLst>
                                          <p:attrName>ppt_w</p:attrName>
                                        </p:attrNameLst>
                                      </p:cBhvr>
                                      <p:tavLst>
                                        <p:tav tm="0">
                                          <p:val>
                                            <p:fltVal val="0"/>
                                          </p:val>
                                        </p:tav>
                                        <p:tav tm="100000">
                                          <p:val>
                                            <p:strVal val="#ppt_w"/>
                                          </p:val>
                                        </p:tav>
                                      </p:tavLst>
                                    </p:anim>
                                    <p:anim calcmode="lin" valueType="num">
                                      <p:cBhvr>
                                        <p:cTn id="8" dur="3000" fill="hold"/>
                                        <p:tgtEl>
                                          <p:spTgt spid="67586"/>
                                        </p:tgtEl>
                                        <p:attrNameLst>
                                          <p:attrName>ppt_h</p:attrName>
                                        </p:attrNameLst>
                                      </p:cBhvr>
                                      <p:tavLst>
                                        <p:tav tm="0">
                                          <p:val>
                                            <p:fltVal val="0"/>
                                          </p:val>
                                        </p:tav>
                                        <p:tav tm="100000">
                                          <p:val>
                                            <p:strVal val="#ppt_h"/>
                                          </p:val>
                                        </p:tav>
                                      </p:tavLst>
                                    </p:anim>
                                    <p:animEffect transition="in" filter="fade">
                                      <p:cBhvr>
                                        <p:cTn id="9" dur="3000"/>
                                        <p:tgtEl>
                                          <p:spTgt spid="67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DCCE215D-1AB8-4AA3-A282-12D84FDA2D91}"/>
              </a:ext>
            </a:extLst>
          </p:cNvPr>
          <p:cNvSpPr>
            <a:spLocks noGrp="1" noChangeArrowheads="1"/>
          </p:cNvSpPr>
          <p:nvPr>
            <p:ph type="title"/>
          </p:nvPr>
        </p:nvSpPr>
        <p:spPr/>
        <p:txBody>
          <a:bodyPr/>
          <a:lstStyle/>
          <a:p>
            <a:pPr eaLnBrk="1" hangingPunct="1"/>
            <a:r>
              <a:rPr lang="sv-SE" altLang="sv-SE" sz="2400"/>
              <a:t>När det inte räcker med bara kalkning…</a:t>
            </a:r>
          </a:p>
        </p:txBody>
      </p:sp>
      <p:sp>
        <p:nvSpPr>
          <p:cNvPr id="44035" name="Text Box 4">
            <a:extLst>
              <a:ext uri="{FF2B5EF4-FFF2-40B4-BE49-F238E27FC236}">
                <a16:creationId xmlns:a16="http://schemas.microsoft.com/office/drawing/2014/main" id="{7EA9CBFF-67A8-47C9-8BFF-1C17BC33487B}"/>
              </a:ext>
            </a:extLst>
          </p:cNvPr>
          <p:cNvSpPr txBox="1">
            <a:spLocks noChangeArrowheads="1"/>
          </p:cNvSpPr>
          <p:nvPr/>
        </p:nvSpPr>
        <p:spPr bwMode="auto">
          <a:xfrm>
            <a:off x="611188" y="6381750"/>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tx1"/>
                </a:solidFill>
              </a:rPr>
              <a:t>RESTAURERING</a:t>
            </a:r>
          </a:p>
        </p:txBody>
      </p:sp>
      <p:sp>
        <p:nvSpPr>
          <p:cNvPr id="44036" name="Text Box 5">
            <a:extLst>
              <a:ext uri="{FF2B5EF4-FFF2-40B4-BE49-F238E27FC236}">
                <a16:creationId xmlns:a16="http://schemas.microsoft.com/office/drawing/2014/main" id="{BD45C606-3839-4F93-B87C-57A09AFAE808}"/>
              </a:ext>
            </a:extLst>
          </p:cNvPr>
          <p:cNvSpPr txBox="1">
            <a:spLocks noChangeArrowheads="1"/>
          </p:cNvSpPr>
          <p:nvPr/>
        </p:nvSpPr>
        <p:spPr bwMode="auto">
          <a:xfrm>
            <a:off x="611188" y="1628775"/>
            <a:ext cx="75596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Ibland räcker det inte med att bara kalka för att få tillbaka arter till sjöar och vattendrag.</a:t>
            </a:r>
          </a:p>
        </p:txBody>
      </p:sp>
      <p:sp>
        <p:nvSpPr>
          <p:cNvPr id="32774" name="Text Box 6">
            <a:extLst>
              <a:ext uri="{FF2B5EF4-FFF2-40B4-BE49-F238E27FC236}">
                <a16:creationId xmlns:a16="http://schemas.microsoft.com/office/drawing/2014/main" id="{BA016DFD-62E3-4C73-B79F-A3B18A359807}"/>
              </a:ext>
            </a:extLst>
          </p:cNvPr>
          <p:cNvSpPr txBox="1">
            <a:spLocks noChangeArrowheads="1"/>
          </p:cNvSpPr>
          <p:nvPr/>
        </p:nvSpPr>
        <p:spPr bwMode="auto">
          <a:xfrm>
            <a:off x="611188" y="2133600"/>
            <a:ext cx="7705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Ibland finns det hinder</a:t>
            </a:r>
            <a:r>
              <a:rPr kumimoji="1" lang="sv-SE" altLang="sv-SE" sz="2400">
                <a:solidFill>
                  <a:schemeClr val="tx1"/>
                </a:solidFill>
                <a:latin typeface="Times New Roman" panose="02020603050405020304" pitchFamily="18" charset="0"/>
              </a:rPr>
              <a:t> </a:t>
            </a:r>
            <a:r>
              <a:rPr lang="sv-SE" altLang="sv-SE"/>
              <a:t>för till exempel fisken att simma vidare och komma tillbaka på egen hand till sjöar och vattendrag.</a:t>
            </a:r>
          </a:p>
        </p:txBody>
      </p:sp>
      <p:sp>
        <p:nvSpPr>
          <p:cNvPr id="32775" name="Text Box 7">
            <a:extLst>
              <a:ext uri="{FF2B5EF4-FFF2-40B4-BE49-F238E27FC236}">
                <a16:creationId xmlns:a16="http://schemas.microsoft.com/office/drawing/2014/main" id="{15252F3B-85F8-41C5-A609-89BA37D1B307}"/>
              </a:ext>
            </a:extLst>
          </p:cNvPr>
          <p:cNvSpPr txBox="1">
            <a:spLocks noChangeArrowheads="1"/>
          </p:cNvSpPr>
          <p:nvPr/>
        </p:nvSpPr>
        <p:spPr bwMode="auto">
          <a:xfrm>
            <a:off x="611188" y="2924175"/>
            <a:ext cx="34559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Exempel på ett sådant hinder kan vara som här på bilden.</a:t>
            </a:r>
          </a:p>
        </p:txBody>
      </p:sp>
      <p:pic>
        <p:nvPicPr>
          <p:cNvPr id="32776" name="Picture 8">
            <a:extLst>
              <a:ext uri="{FF2B5EF4-FFF2-40B4-BE49-F238E27FC236}">
                <a16:creationId xmlns:a16="http://schemas.microsoft.com/office/drawing/2014/main" id="{BA32A689-883D-48B1-9F0A-86E0E5BF6C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2960688"/>
            <a:ext cx="3887788" cy="291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 calcmode="lin" valueType="num">
                                      <p:cBhvr>
                                        <p:cTn id="7" dur="3000" fill="hold"/>
                                        <p:tgtEl>
                                          <p:spTgt spid="32774"/>
                                        </p:tgtEl>
                                        <p:attrNameLst>
                                          <p:attrName>ppt_w</p:attrName>
                                        </p:attrNameLst>
                                      </p:cBhvr>
                                      <p:tavLst>
                                        <p:tav tm="0">
                                          <p:val>
                                            <p:fltVal val="0"/>
                                          </p:val>
                                        </p:tav>
                                        <p:tav tm="100000">
                                          <p:val>
                                            <p:strVal val="#ppt_w"/>
                                          </p:val>
                                        </p:tav>
                                      </p:tavLst>
                                    </p:anim>
                                    <p:anim calcmode="lin" valueType="num">
                                      <p:cBhvr>
                                        <p:cTn id="8" dur="3000" fill="hold"/>
                                        <p:tgtEl>
                                          <p:spTgt spid="32774"/>
                                        </p:tgtEl>
                                        <p:attrNameLst>
                                          <p:attrName>ppt_h</p:attrName>
                                        </p:attrNameLst>
                                      </p:cBhvr>
                                      <p:tavLst>
                                        <p:tav tm="0">
                                          <p:val>
                                            <p:fltVal val="0"/>
                                          </p:val>
                                        </p:tav>
                                        <p:tav tm="100000">
                                          <p:val>
                                            <p:strVal val="#ppt_h"/>
                                          </p:val>
                                        </p:tav>
                                      </p:tavLst>
                                    </p:anim>
                                    <p:animEffect transition="in" filter="fade">
                                      <p:cBhvr>
                                        <p:cTn id="9" dur="3000"/>
                                        <p:tgtEl>
                                          <p:spTgt spid="3277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2775"/>
                                        </p:tgtEl>
                                        <p:attrNameLst>
                                          <p:attrName>style.visibility</p:attrName>
                                        </p:attrNameLst>
                                      </p:cBhvr>
                                      <p:to>
                                        <p:strVal val="visible"/>
                                      </p:to>
                                    </p:set>
                                    <p:anim calcmode="lin" valueType="num">
                                      <p:cBhvr>
                                        <p:cTn id="14" dur="3000" fill="hold"/>
                                        <p:tgtEl>
                                          <p:spTgt spid="32775"/>
                                        </p:tgtEl>
                                        <p:attrNameLst>
                                          <p:attrName>ppt_w</p:attrName>
                                        </p:attrNameLst>
                                      </p:cBhvr>
                                      <p:tavLst>
                                        <p:tav tm="0">
                                          <p:val>
                                            <p:fltVal val="0"/>
                                          </p:val>
                                        </p:tav>
                                        <p:tav tm="100000">
                                          <p:val>
                                            <p:strVal val="#ppt_w"/>
                                          </p:val>
                                        </p:tav>
                                      </p:tavLst>
                                    </p:anim>
                                    <p:anim calcmode="lin" valueType="num">
                                      <p:cBhvr>
                                        <p:cTn id="15" dur="3000" fill="hold"/>
                                        <p:tgtEl>
                                          <p:spTgt spid="32775"/>
                                        </p:tgtEl>
                                        <p:attrNameLst>
                                          <p:attrName>ppt_h</p:attrName>
                                        </p:attrNameLst>
                                      </p:cBhvr>
                                      <p:tavLst>
                                        <p:tav tm="0">
                                          <p:val>
                                            <p:fltVal val="0"/>
                                          </p:val>
                                        </p:tav>
                                        <p:tav tm="100000">
                                          <p:val>
                                            <p:strVal val="#ppt_h"/>
                                          </p:val>
                                        </p:tav>
                                      </p:tavLst>
                                    </p:anim>
                                    <p:animEffect transition="in" filter="fade">
                                      <p:cBhvr>
                                        <p:cTn id="16" dur="3000"/>
                                        <p:tgtEl>
                                          <p:spTgt spid="32775"/>
                                        </p:tgtEl>
                                      </p:cBhvr>
                                    </p:animEffect>
                                  </p:childTnLst>
                                </p:cTn>
                              </p:par>
                              <p:par>
                                <p:cTn id="17" presetID="53" presetClass="entr" presetSubtype="0" fill="hold" nodeType="withEffect">
                                  <p:stCondLst>
                                    <p:cond delay="0"/>
                                  </p:stCondLst>
                                  <p:childTnLst>
                                    <p:set>
                                      <p:cBhvr>
                                        <p:cTn id="18" dur="1" fill="hold">
                                          <p:stCondLst>
                                            <p:cond delay="0"/>
                                          </p:stCondLst>
                                        </p:cTn>
                                        <p:tgtEl>
                                          <p:spTgt spid="32776"/>
                                        </p:tgtEl>
                                        <p:attrNameLst>
                                          <p:attrName>style.visibility</p:attrName>
                                        </p:attrNameLst>
                                      </p:cBhvr>
                                      <p:to>
                                        <p:strVal val="visible"/>
                                      </p:to>
                                    </p:set>
                                    <p:anim calcmode="lin" valueType="num">
                                      <p:cBhvr>
                                        <p:cTn id="19" dur="3000" fill="hold"/>
                                        <p:tgtEl>
                                          <p:spTgt spid="32776"/>
                                        </p:tgtEl>
                                        <p:attrNameLst>
                                          <p:attrName>ppt_w</p:attrName>
                                        </p:attrNameLst>
                                      </p:cBhvr>
                                      <p:tavLst>
                                        <p:tav tm="0">
                                          <p:val>
                                            <p:fltVal val="0"/>
                                          </p:val>
                                        </p:tav>
                                        <p:tav tm="100000">
                                          <p:val>
                                            <p:strVal val="#ppt_w"/>
                                          </p:val>
                                        </p:tav>
                                      </p:tavLst>
                                    </p:anim>
                                    <p:anim calcmode="lin" valueType="num">
                                      <p:cBhvr>
                                        <p:cTn id="20" dur="3000" fill="hold"/>
                                        <p:tgtEl>
                                          <p:spTgt spid="32776"/>
                                        </p:tgtEl>
                                        <p:attrNameLst>
                                          <p:attrName>ppt_h</p:attrName>
                                        </p:attrNameLst>
                                      </p:cBhvr>
                                      <p:tavLst>
                                        <p:tav tm="0">
                                          <p:val>
                                            <p:fltVal val="0"/>
                                          </p:val>
                                        </p:tav>
                                        <p:tav tm="100000">
                                          <p:val>
                                            <p:strVal val="#ppt_h"/>
                                          </p:val>
                                        </p:tav>
                                      </p:tavLst>
                                    </p:anim>
                                    <p:animEffect transition="in" filter="fade">
                                      <p:cBhvr>
                                        <p:cTn id="21" dur="3000"/>
                                        <p:tgtEl>
                                          <p:spTgt spid="32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P spid="3277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A62B4252-6FE9-4BA0-944E-A6C0B7335B61}"/>
              </a:ext>
            </a:extLst>
          </p:cNvPr>
          <p:cNvSpPr>
            <a:spLocks noGrp="1" noChangeArrowheads="1"/>
          </p:cNvSpPr>
          <p:nvPr>
            <p:ph type="title"/>
          </p:nvPr>
        </p:nvSpPr>
        <p:spPr/>
        <p:txBody>
          <a:bodyPr/>
          <a:lstStyle/>
          <a:p>
            <a:pPr eaLnBrk="1" hangingPunct="1"/>
            <a:r>
              <a:rPr lang="sv-SE" altLang="sv-SE"/>
              <a:t>Vad gör man då..?</a:t>
            </a:r>
          </a:p>
        </p:txBody>
      </p:sp>
      <p:sp>
        <p:nvSpPr>
          <p:cNvPr id="46083" name="Text Box 4">
            <a:extLst>
              <a:ext uri="{FF2B5EF4-FFF2-40B4-BE49-F238E27FC236}">
                <a16:creationId xmlns:a16="http://schemas.microsoft.com/office/drawing/2014/main" id="{044DB96B-A33F-4E99-ACF2-DAA4B75E37C6}"/>
              </a:ext>
            </a:extLst>
          </p:cNvPr>
          <p:cNvSpPr txBox="1">
            <a:spLocks noChangeArrowheads="1"/>
          </p:cNvSpPr>
          <p:nvPr/>
        </p:nvSpPr>
        <p:spPr bwMode="auto">
          <a:xfrm>
            <a:off x="611188" y="6381750"/>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tx1"/>
                </a:solidFill>
              </a:rPr>
              <a:t>RESTAURERING</a:t>
            </a:r>
          </a:p>
        </p:txBody>
      </p:sp>
      <p:pic>
        <p:nvPicPr>
          <p:cNvPr id="40969" name="Picture 9">
            <a:extLst>
              <a:ext uri="{FF2B5EF4-FFF2-40B4-BE49-F238E27FC236}">
                <a16:creationId xmlns:a16="http://schemas.microsoft.com/office/drawing/2014/main" id="{457E5AA9-D075-4413-BC7D-E505D5A535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00213"/>
            <a:ext cx="4608513"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0970" name="Object 10">
            <a:extLst>
              <a:ext uri="{FF2B5EF4-FFF2-40B4-BE49-F238E27FC236}">
                <a16:creationId xmlns:a16="http://schemas.microsoft.com/office/drawing/2014/main" id="{BE95625C-461D-4365-A78E-0E6ECB1103FC}"/>
              </a:ext>
            </a:extLst>
          </p:cNvPr>
          <p:cNvGraphicFramePr>
            <a:graphicFrameLocks noChangeAspect="1"/>
          </p:cNvGraphicFramePr>
          <p:nvPr/>
        </p:nvGraphicFramePr>
        <p:xfrm>
          <a:off x="4500563" y="1673225"/>
          <a:ext cx="4643437" cy="3484563"/>
        </p:xfrm>
        <a:graphic>
          <a:graphicData uri="http://schemas.openxmlformats.org/presentationml/2006/ole">
            <mc:AlternateContent xmlns:mc="http://schemas.openxmlformats.org/markup-compatibility/2006">
              <mc:Choice xmlns:v="urn:schemas-microsoft-com:vml" Requires="v">
                <p:oleObj spid="_x0000_s46097" name="Photo Editor-foto" r:id="rId7" imgW="15238095" imgH="11428571" progId="MSPhotoEd.3">
                  <p:embed/>
                </p:oleObj>
              </mc:Choice>
              <mc:Fallback>
                <p:oleObj name="Photo Editor-foto" r:id="rId7" imgW="15238095" imgH="11428571" progId="MSPhotoEd.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0563" y="1673225"/>
                        <a:ext cx="4643437" cy="348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73" name="Text Box 13">
            <a:extLst>
              <a:ext uri="{FF2B5EF4-FFF2-40B4-BE49-F238E27FC236}">
                <a16:creationId xmlns:a16="http://schemas.microsoft.com/office/drawing/2014/main" id="{2E11DF8E-0859-4377-A6B2-9DBC67738DFC}"/>
              </a:ext>
            </a:extLst>
          </p:cNvPr>
          <p:cNvSpPr txBox="1">
            <a:spLocks noChangeArrowheads="1"/>
          </p:cNvSpPr>
          <p:nvPr/>
        </p:nvSpPr>
        <p:spPr bwMode="auto">
          <a:xfrm>
            <a:off x="3708400" y="3284538"/>
            <a:ext cx="647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lang="sv-SE" altLang="sv-SE" b="1">
                <a:solidFill>
                  <a:schemeClr val="accent1"/>
                </a:solidFill>
              </a:rPr>
              <a:t>Före</a:t>
            </a:r>
            <a:r>
              <a:rPr kumimoji="1" lang="sv-SE" altLang="sv-SE" sz="2400" b="1">
                <a:solidFill>
                  <a:schemeClr val="accent1"/>
                </a:solidFill>
                <a:latin typeface="Times New Roman" panose="02020603050405020304" pitchFamily="18" charset="0"/>
              </a:rPr>
              <a:t> </a:t>
            </a:r>
          </a:p>
        </p:txBody>
      </p:sp>
      <p:sp>
        <p:nvSpPr>
          <p:cNvPr id="40974" name="Text Box 14">
            <a:extLst>
              <a:ext uri="{FF2B5EF4-FFF2-40B4-BE49-F238E27FC236}">
                <a16:creationId xmlns:a16="http://schemas.microsoft.com/office/drawing/2014/main" id="{061EF422-C3EC-48FE-B180-A9E36F4D845A}"/>
              </a:ext>
            </a:extLst>
          </p:cNvPr>
          <p:cNvSpPr txBox="1">
            <a:spLocks noChangeArrowheads="1"/>
          </p:cNvSpPr>
          <p:nvPr/>
        </p:nvSpPr>
        <p:spPr bwMode="auto">
          <a:xfrm>
            <a:off x="4716463" y="3141663"/>
            <a:ext cx="647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lang="sv-SE" altLang="sv-SE" b="1">
                <a:solidFill>
                  <a:schemeClr val="accent1"/>
                </a:solidFill>
              </a:rPr>
              <a:t>Efter</a:t>
            </a:r>
            <a:r>
              <a:rPr kumimoji="1" lang="sv-SE" altLang="sv-SE" sz="2400" b="1">
                <a:solidFill>
                  <a:schemeClr val="accent1"/>
                </a:solidFill>
                <a:latin typeface="Times New Roman" panose="02020603050405020304" pitchFamily="18" charset="0"/>
              </a:rPr>
              <a:t> </a:t>
            </a:r>
          </a:p>
        </p:txBody>
      </p:sp>
      <p:sp>
        <p:nvSpPr>
          <p:cNvPr id="40975" name="Text Box 15">
            <a:extLst>
              <a:ext uri="{FF2B5EF4-FFF2-40B4-BE49-F238E27FC236}">
                <a16:creationId xmlns:a16="http://schemas.microsoft.com/office/drawing/2014/main" id="{B252EAEF-0196-4D6D-9F82-7DEF04119F63}"/>
              </a:ext>
            </a:extLst>
          </p:cNvPr>
          <p:cNvSpPr txBox="1">
            <a:spLocks noChangeArrowheads="1"/>
          </p:cNvSpPr>
          <p:nvPr/>
        </p:nvSpPr>
        <p:spPr bwMode="auto">
          <a:xfrm>
            <a:off x="468313" y="5373688"/>
            <a:ext cx="8208962"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Bilderna visar hur det såg ut </a:t>
            </a:r>
            <a:r>
              <a:rPr lang="sv-SE" altLang="sv-SE" b="1">
                <a:solidFill>
                  <a:srgbClr val="FF3300"/>
                </a:solidFill>
              </a:rPr>
              <a:t>före</a:t>
            </a:r>
            <a:r>
              <a:rPr lang="sv-SE" altLang="sv-SE"/>
              <a:t> då det var stopp för fisken och </a:t>
            </a:r>
            <a:r>
              <a:rPr lang="sv-SE" altLang="sv-SE" b="1">
                <a:solidFill>
                  <a:srgbClr val="FF3300"/>
                </a:solidFill>
              </a:rPr>
              <a:t>efter</a:t>
            </a:r>
            <a:r>
              <a:rPr lang="sv-SE" altLang="sv-SE"/>
              <a:t> där det är fritt fram för fisken och andra djur att simma vidare. Här har man alltså tagit bort hindret.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0970"/>
                                        </p:tgtEl>
                                        <p:attrNameLst>
                                          <p:attrName>style.visibility</p:attrName>
                                        </p:attrNameLst>
                                      </p:cBhvr>
                                      <p:to>
                                        <p:strVal val="visible"/>
                                      </p:to>
                                    </p:set>
                                    <p:anim calcmode="lin" valueType="num">
                                      <p:cBhvr>
                                        <p:cTn id="7" dur="3000" fill="hold"/>
                                        <p:tgtEl>
                                          <p:spTgt spid="40970"/>
                                        </p:tgtEl>
                                        <p:attrNameLst>
                                          <p:attrName>ppt_w</p:attrName>
                                        </p:attrNameLst>
                                      </p:cBhvr>
                                      <p:tavLst>
                                        <p:tav tm="0">
                                          <p:val>
                                            <p:fltVal val="0"/>
                                          </p:val>
                                        </p:tav>
                                        <p:tav tm="100000">
                                          <p:val>
                                            <p:strVal val="#ppt_w"/>
                                          </p:val>
                                        </p:tav>
                                      </p:tavLst>
                                    </p:anim>
                                    <p:anim calcmode="lin" valueType="num">
                                      <p:cBhvr>
                                        <p:cTn id="8" dur="3000" fill="hold"/>
                                        <p:tgtEl>
                                          <p:spTgt spid="40970"/>
                                        </p:tgtEl>
                                        <p:attrNameLst>
                                          <p:attrName>ppt_h</p:attrName>
                                        </p:attrNameLst>
                                      </p:cBhvr>
                                      <p:tavLst>
                                        <p:tav tm="0">
                                          <p:val>
                                            <p:fltVal val="0"/>
                                          </p:val>
                                        </p:tav>
                                        <p:tav tm="100000">
                                          <p:val>
                                            <p:strVal val="#ppt_h"/>
                                          </p:val>
                                        </p:tav>
                                      </p:tavLst>
                                    </p:anim>
                                    <p:animEffect transition="in" filter="fade">
                                      <p:cBhvr>
                                        <p:cTn id="9" dur="3000"/>
                                        <p:tgtEl>
                                          <p:spTgt spid="40970"/>
                                        </p:tgtEl>
                                      </p:cBhvr>
                                    </p:animEffect>
                                  </p:childTnLst>
                                </p:cTn>
                              </p:par>
                              <p:par>
                                <p:cTn id="10" presetID="53" presetClass="entr" presetSubtype="0" fill="hold" nodeType="withEffect">
                                  <p:stCondLst>
                                    <p:cond delay="0"/>
                                  </p:stCondLst>
                                  <p:childTnLst>
                                    <p:set>
                                      <p:cBhvr>
                                        <p:cTn id="11" dur="1" fill="hold">
                                          <p:stCondLst>
                                            <p:cond delay="0"/>
                                          </p:stCondLst>
                                        </p:cTn>
                                        <p:tgtEl>
                                          <p:spTgt spid="40969"/>
                                        </p:tgtEl>
                                        <p:attrNameLst>
                                          <p:attrName>style.visibility</p:attrName>
                                        </p:attrNameLst>
                                      </p:cBhvr>
                                      <p:to>
                                        <p:strVal val="visible"/>
                                      </p:to>
                                    </p:set>
                                    <p:anim calcmode="lin" valueType="num">
                                      <p:cBhvr>
                                        <p:cTn id="12" dur="3000" fill="hold"/>
                                        <p:tgtEl>
                                          <p:spTgt spid="40969"/>
                                        </p:tgtEl>
                                        <p:attrNameLst>
                                          <p:attrName>ppt_w</p:attrName>
                                        </p:attrNameLst>
                                      </p:cBhvr>
                                      <p:tavLst>
                                        <p:tav tm="0">
                                          <p:val>
                                            <p:fltVal val="0"/>
                                          </p:val>
                                        </p:tav>
                                        <p:tav tm="100000">
                                          <p:val>
                                            <p:strVal val="#ppt_w"/>
                                          </p:val>
                                        </p:tav>
                                      </p:tavLst>
                                    </p:anim>
                                    <p:anim calcmode="lin" valueType="num">
                                      <p:cBhvr>
                                        <p:cTn id="13" dur="3000" fill="hold"/>
                                        <p:tgtEl>
                                          <p:spTgt spid="40969"/>
                                        </p:tgtEl>
                                        <p:attrNameLst>
                                          <p:attrName>ppt_h</p:attrName>
                                        </p:attrNameLst>
                                      </p:cBhvr>
                                      <p:tavLst>
                                        <p:tav tm="0">
                                          <p:val>
                                            <p:fltVal val="0"/>
                                          </p:val>
                                        </p:tav>
                                        <p:tav tm="100000">
                                          <p:val>
                                            <p:strVal val="#ppt_h"/>
                                          </p:val>
                                        </p:tav>
                                      </p:tavLst>
                                    </p:anim>
                                    <p:animEffect transition="in" filter="fade">
                                      <p:cBhvr>
                                        <p:cTn id="14" dur="3000"/>
                                        <p:tgtEl>
                                          <p:spTgt spid="4096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0973"/>
                                        </p:tgtEl>
                                        <p:attrNameLst>
                                          <p:attrName>style.visibility</p:attrName>
                                        </p:attrNameLst>
                                      </p:cBhvr>
                                      <p:to>
                                        <p:strVal val="visible"/>
                                      </p:to>
                                    </p:set>
                                    <p:anim calcmode="lin" valueType="num">
                                      <p:cBhvr>
                                        <p:cTn id="17" dur="3000" fill="hold"/>
                                        <p:tgtEl>
                                          <p:spTgt spid="40973"/>
                                        </p:tgtEl>
                                        <p:attrNameLst>
                                          <p:attrName>ppt_w</p:attrName>
                                        </p:attrNameLst>
                                      </p:cBhvr>
                                      <p:tavLst>
                                        <p:tav tm="0">
                                          <p:val>
                                            <p:fltVal val="0"/>
                                          </p:val>
                                        </p:tav>
                                        <p:tav tm="100000">
                                          <p:val>
                                            <p:strVal val="#ppt_w"/>
                                          </p:val>
                                        </p:tav>
                                      </p:tavLst>
                                    </p:anim>
                                    <p:anim calcmode="lin" valueType="num">
                                      <p:cBhvr>
                                        <p:cTn id="18" dur="3000" fill="hold"/>
                                        <p:tgtEl>
                                          <p:spTgt spid="40973"/>
                                        </p:tgtEl>
                                        <p:attrNameLst>
                                          <p:attrName>ppt_h</p:attrName>
                                        </p:attrNameLst>
                                      </p:cBhvr>
                                      <p:tavLst>
                                        <p:tav tm="0">
                                          <p:val>
                                            <p:fltVal val="0"/>
                                          </p:val>
                                        </p:tav>
                                        <p:tav tm="100000">
                                          <p:val>
                                            <p:strVal val="#ppt_h"/>
                                          </p:val>
                                        </p:tav>
                                      </p:tavLst>
                                    </p:anim>
                                    <p:animEffect transition="in" filter="fade">
                                      <p:cBhvr>
                                        <p:cTn id="19" dur="3000"/>
                                        <p:tgtEl>
                                          <p:spTgt spid="40973"/>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40974"/>
                                        </p:tgtEl>
                                        <p:attrNameLst>
                                          <p:attrName>style.visibility</p:attrName>
                                        </p:attrNameLst>
                                      </p:cBhvr>
                                      <p:to>
                                        <p:strVal val="visible"/>
                                      </p:to>
                                    </p:set>
                                    <p:anim calcmode="lin" valueType="num">
                                      <p:cBhvr>
                                        <p:cTn id="22" dur="3000" fill="hold"/>
                                        <p:tgtEl>
                                          <p:spTgt spid="40974"/>
                                        </p:tgtEl>
                                        <p:attrNameLst>
                                          <p:attrName>ppt_w</p:attrName>
                                        </p:attrNameLst>
                                      </p:cBhvr>
                                      <p:tavLst>
                                        <p:tav tm="0">
                                          <p:val>
                                            <p:fltVal val="0"/>
                                          </p:val>
                                        </p:tav>
                                        <p:tav tm="100000">
                                          <p:val>
                                            <p:strVal val="#ppt_w"/>
                                          </p:val>
                                        </p:tav>
                                      </p:tavLst>
                                    </p:anim>
                                    <p:anim calcmode="lin" valueType="num">
                                      <p:cBhvr>
                                        <p:cTn id="23" dur="3000" fill="hold"/>
                                        <p:tgtEl>
                                          <p:spTgt spid="40974"/>
                                        </p:tgtEl>
                                        <p:attrNameLst>
                                          <p:attrName>ppt_h</p:attrName>
                                        </p:attrNameLst>
                                      </p:cBhvr>
                                      <p:tavLst>
                                        <p:tav tm="0">
                                          <p:val>
                                            <p:fltVal val="0"/>
                                          </p:val>
                                        </p:tav>
                                        <p:tav tm="100000">
                                          <p:val>
                                            <p:strVal val="#ppt_h"/>
                                          </p:val>
                                        </p:tav>
                                      </p:tavLst>
                                    </p:anim>
                                    <p:animEffect transition="in" filter="fade">
                                      <p:cBhvr>
                                        <p:cTn id="24" dur="3000"/>
                                        <p:tgtEl>
                                          <p:spTgt spid="40974"/>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40975"/>
                                        </p:tgtEl>
                                        <p:attrNameLst>
                                          <p:attrName>style.visibility</p:attrName>
                                        </p:attrNameLst>
                                      </p:cBhvr>
                                      <p:to>
                                        <p:strVal val="visible"/>
                                      </p:to>
                                    </p:set>
                                    <p:anim calcmode="lin" valueType="num">
                                      <p:cBhvr>
                                        <p:cTn id="27" dur="3000" fill="hold"/>
                                        <p:tgtEl>
                                          <p:spTgt spid="40975"/>
                                        </p:tgtEl>
                                        <p:attrNameLst>
                                          <p:attrName>ppt_w</p:attrName>
                                        </p:attrNameLst>
                                      </p:cBhvr>
                                      <p:tavLst>
                                        <p:tav tm="0">
                                          <p:val>
                                            <p:fltVal val="0"/>
                                          </p:val>
                                        </p:tav>
                                        <p:tav tm="100000">
                                          <p:val>
                                            <p:strVal val="#ppt_w"/>
                                          </p:val>
                                        </p:tav>
                                      </p:tavLst>
                                    </p:anim>
                                    <p:anim calcmode="lin" valueType="num">
                                      <p:cBhvr>
                                        <p:cTn id="28" dur="3000" fill="hold"/>
                                        <p:tgtEl>
                                          <p:spTgt spid="40975"/>
                                        </p:tgtEl>
                                        <p:attrNameLst>
                                          <p:attrName>ppt_h</p:attrName>
                                        </p:attrNameLst>
                                      </p:cBhvr>
                                      <p:tavLst>
                                        <p:tav tm="0">
                                          <p:val>
                                            <p:fltVal val="0"/>
                                          </p:val>
                                        </p:tav>
                                        <p:tav tm="100000">
                                          <p:val>
                                            <p:strVal val="#ppt_h"/>
                                          </p:val>
                                        </p:tav>
                                      </p:tavLst>
                                    </p:anim>
                                    <p:animEffect transition="in" filter="fade">
                                      <p:cBhvr>
                                        <p:cTn id="29" dur="3000"/>
                                        <p:tgtEl>
                                          <p:spTgt spid="40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3" grpId="0"/>
      <p:bldP spid="40974" grpId="0"/>
      <p:bldP spid="4097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CA077714-211A-4F6B-A0F0-7EB601EF4495}"/>
              </a:ext>
            </a:extLst>
          </p:cNvPr>
          <p:cNvSpPr>
            <a:spLocks noGrp="1" noChangeArrowheads="1"/>
          </p:cNvSpPr>
          <p:nvPr>
            <p:ph type="title"/>
          </p:nvPr>
        </p:nvSpPr>
        <p:spPr/>
        <p:txBody>
          <a:bodyPr/>
          <a:lstStyle/>
          <a:p>
            <a:pPr eaLnBrk="1" hangingPunct="1"/>
            <a:r>
              <a:rPr lang="sv-SE" altLang="sv-SE"/>
              <a:t>Fler sätt...</a:t>
            </a:r>
          </a:p>
        </p:txBody>
      </p:sp>
      <p:sp>
        <p:nvSpPr>
          <p:cNvPr id="48131" name="Text Box 4">
            <a:extLst>
              <a:ext uri="{FF2B5EF4-FFF2-40B4-BE49-F238E27FC236}">
                <a16:creationId xmlns:a16="http://schemas.microsoft.com/office/drawing/2014/main" id="{E1B64E03-2524-49A7-90AA-E0E76085D458}"/>
              </a:ext>
            </a:extLst>
          </p:cNvPr>
          <p:cNvSpPr txBox="1">
            <a:spLocks noChangeArrowheads="1"/>
          </p:cNvSpPr>
          <p:nvPr/>
        </p:nvSpPr>
        <p:spPr bwMode="auto">
          <a:xfrm>
            <a:off x="611188" y="6381750"/>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tx1"/>
                </a:solidFill>
              </a:rPr>
              <a:t>RESTAURERING</a:t>
            </a:r>
          </a:p>
        </p:txBody>
      </p:sp>
      <p:pic>
        <p:nvPicPr>
          <p:cNvPr id="43017" name="Picture 9" descr="Storafallet9 förminskad">
            <a:extLst>
              <a:ext uri="{FF2B5EF4-FFF2-40B4-BE49-F238E27FC236}">
                <a16:creationId xmlns:a16="http://schemas.microsoft.com/office/drawing/2014/main" id="{DDF0416F-428D-4D76-97BA-869B5B503D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28788"/>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3018" name="Object 10">
            <a:extLst>
              <a:ext uri="{FF2B5EF4-FFF2-40B4-BE49-F238E27FC236}">
                <a16:creationId xmlns:a16="http://schemas.microsoft.com/office/drawing/2014/main" id="{824BDBC1-E976-4297-B463-AA5A82F14598}"/>
              </a:ext>
            </a:extLst>
          </p:cNvPr>
          <p:cNvGraphicFramePr>
            <a:graphicFrameLocks noChangeAspect="1"/>
          </p:cNvGraphicFramePr>
          <p:nvPr>
            <p:ph idx="1"/>
          </p:nvPr>
        </p:nvGraphicFramePr>
        <p:xfrm>
          <a:off x="4572000" y="1754188"/>
          <a:ext cx="4537075" cy="3403600"/>
        </p:xfrm>
        <a:graphic>
          <a:graphicData uri="http://schemas.openxmlformats.org/presentationml/2006/ole">
            <mc:AlternateContent xmlns:mc="http://schemas.openxmlformats.org/markup-compatibility/2006">
              <mc:Choice xmlns:v="urn:schemas-microsoft-com:vml" Requires="v">
                <p:oleObj spid="_x0000_s48147" name="Photo Editor-foto" r:id="rId7" imgW="15238095" imgH="11428571" progId="MSPhotoEd.3">
                  <p:embed/>
                </p:oleObj>
              </mc:Choice>
              <mc:Fallback>
                <p:oleObj name="Photo Editor-foto" r:id="rId7" imgW="15238095" imgH="11428571" progId="MSPhotoEd.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1754188"/>
                        <a:ext cx="4537075" cy="340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20" name="Text Box 12">
            <a:extLst>
              <a:ext uri="{FF2B5EF4-FFF2-40B4-BE49-F238E27FC236}">
                <a16:creationId xmlns:a16="http://schemas.microsoft.com/office/drawing/2014/main" id="{4E30D31E-2812-424A-B2AD-D06A0CFDF5DA}"/>
              </a:ext>
            </a:extLst>
          </p:cNvPr>
          <p:cNvSpPr txBox="1">
            <a:spLocks noChangeArrowheads="1"/>
          </p:cNvSpPr>
          <p:nvPr/>
        </p:nvSpPr>
        <p:spPr bwMode="auto">
          <a:xfrm>
            <a:off x="468313" y="5373688"/>
            <a:ext cx="82089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Här har man gjort en ny vattenfåra till fiskar och andra djur att simma i. Hindret är kvar, men det finns en ny ”väg” för fisken att ta sig förbi hindret. </a:t>
            </a:r>
          </a:p>
        </p:txBody>
      </p:sp>
      <p:sp>
        <p:nvSpPr>
          <p:cNvPr id="43021" name="Text Box 13">
            <a:extLst>
              <a:ext uri="{FF2B5EF4-FFF2-40B4-BE49-F238E27FC236}">
                <a16:creationId xmlns:a16="http://schemas.microsoft.com/office/drawing/2014/main" id="{4D88D9E6-094B-4009-BD1D-5ECAA5D6AE94}"/>
              </a:ext>
            </a:extLst>
          </p:cNvPr>
          <p:cNvSpPr txBox="1">
            <a:spLocks noChangeArrowheads="1"/>
          </p:cNvSpPr>
          <p:nvPr/>
        </p:nvSpPr>
        <p:spPr bwMode="auto">
          <a:xfrm>
            <a:off x="971550" y="4652963"/>
            <a:ext cx="647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lang="sv-SE" altLang="sv-SE" b="1">
                <a:solidFill>
                  <a:schemeClr val="accent1"/>
                </a:solidFill>
              </a:rPr>
              <a:t>Före</a:t>
            </a:r>
            <a:r>
              <a:rPr kumimoji="1" lang="sv-SE" altLang="sv-SE" sz="2400" b="1">
                <a:solidFill>
                  <a:schemeClr val="accent1"/>
                </a:solidFill>
                <a:latin typeface="Times New Roman" panose="02020603050405020304" pitchFamily="18" charset="0"/>
              </a:rPr>
              <a:t> </a:t>
            </a:r>
          </a:p>
        </p:txBody>
      </p:sp>
      <p:sp>
        <p:nvSpPr>
          <p:cNvPr id="43022" name="Text Box 14">
            <a:extLst>
              <a:ext uri="{FF2B5EF4-FFF2-40B4-BE49-F238E27FC236}">
                <a16:creationId xmlns:a16="http://schemas.microsoft.com/office/drawing/2014/main" id="{638B8F6F-1FA4-4A52-AA51-2A386177BC78}"/>
              </a:ext>
            </a:extLst>
          </p:cNvPr>
          <p:cNvSpPr txBox="1">
            <a:spLocks noChangeArrowheads="1"/>
          </p:cNvSpPr>
          <p:nvPr/>
        </p:nvSpPr>
        <p:spPr bwMode="auto">
          <a:xfrm>
            <a:off x="4859338" y="4652963"/>
            <a:ext cx="647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lang="sv-SE" altLang="sv-SE" b="1">
                <a:solidFill>
                  <a:schemeClr val="accent1"/>
                </a:solidFill>
              </a:rPr>
              <a:t>Efter</a:t>
            </a:r>
            <a:r>
              <a:rPr kumimoji="1" lang="sv-SE" altLang="sv-SE" sz="2400" b="1">
                <a:solidFill>
                  <a:schemeClr val="accent1"/>
                </a:solidFill>
                <a:latin typeface="Times New Roman" panose="02020603050405020304" pitchFamily="18" charset="0"/>
              </a:rPr>
              <a:t> </a:t>
            </a:r>
          </a:p>
        </p:txBody>
      </p:sp>
      <p:sp>
        <p:nvSpPr>
          <p:cNvPr id="43024" name="Line 16">
            <a:extLst>
              <a:ext uri="{FF2B5EF4-FFF2-40B4-BE49-F238E27FC236}">
                <a16:creationId xmlns:a16="http://schemas.microsoft.com/office/drawing/2014/main" id="{CEF72C32-3DDF-4A56-AC8B-2678752EC2A4}"/>
              </a:ext>
            </a:extLst>
          </p:cNvPr>
          <p:cNvSpPr>
            <a:spLocks noChangeShapeType="1"/>
          </p:cNvSpPr>
          <p:nvPr/>
        </p:nvSpPr>
        <p:spPr bwMode="auto">
          <a:xfrm flipH="1">
            <a:off x="1763713" y="2349500"/>
            <a:ext cx="431800" cy="287338"/>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sv-SE"/>
          </a:p>
        </p:txBody>
      </p:sp>
      <p:sp>
        <p:nvSpPr>
          <p:cNvPr id="43025" name="Text Box 17">
            <a:extLst>
              <a:ext uri="{FF2B5EF4-FFF2-40B4-BE49-F238E27FC236}">
                <a16:creationId xmlns:a16="http://schemas.microsoft.com/office/drawing/2014/main" id="{047E8502-C0D7-4DFF-B254-D2B50A81703C}"/>
              </a:ext>
            </a:extLst>
          </p:cNvPr>
          <p:cNvSpPr txBox="1">
            <a:spLocks noChangeArrowheads="1"/>
          </p:cNvSpPr>
          <p:nvPr/>
        </p:nvSpPr>
        <p:spPr bwMode="auto">
          <a:xfrm>
            <a:off x="971550" y="2311400"/>
            <a:ext cx="1439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pPr>
            <a:r>
              <a:rPr lang="sv-SE" altLang="sv-SE" sz="2000" b="1">
                <a:solidFill>
                  <a:srgbClr val="FF3300"/>
                </a:solidFill>
              </a:rPr>
              <a:t>Stopp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3020"/>
                                        </p:tgtEl>
                                        <p:attrNameLst>
                                          <p:attrName>style.visibility</p:attrName>
                                        </p:attrNameLst>
                                      </p:cBhvr>
                                      <p:to>
                                        <p:strVal val="visible"/>
                                      </p:to>
                                    </p:set>
                                    <p:anim calcmode="lin" valueType="num">
                                      <p:cBhvr>
                                        <p:cTn id="7" dur="3000" fill="hold"/>
                                        <p:tgtEl>
                                          <p:spTgt spid="43020"/>
                                        </p:tgtEl>
                                        <p:attrNameLst>
                                          <p:attrName>ppt_w</p:attrName>
                                        </p:attrNameLst>
                                      </p:cBhvr>
                                      <p:tavLst>
                                        <p:tav tm="0">
                                          <p:val>
                                            <p:fltVal val="0"/>
                                          </p:val>
                                        </p:tav>
                                        <p:tav tm="100000">
                                          <p:val>
                                            <p:strVal val="#ppt_w"/>
                                          </p:val>
                                        </p:tav>
                                      </p:tavLst>
                                    </p:anim>
                                    <p:anim calcmode="lin" valueType="num">
                                      <p:cBhvr>
                                        <p:cTn id="8" dur="3000" fill="hold"/>
                                        <p:tgtEl>
                                          <p:spTgt spid="43020"/>
                                        </p:tgtEl>
                                        <p:attrNameLst>
                                          <p:attrName>ppt_h</p:attrName>
                                        </p:attrNameLst>
                                      </p:cBhvr>
                                      <p:tavLst>
                                        <p:tav tm="0">
                                          <p:val>
                                            <p:fltVal val="0"/>
                                          </p:val>
                                        </p:tav>
                                        <p:tav tm="100000">
                                          <p:val>
                                            <p:strVal val="#ppt_h"/>
                                          </p:val>
                                        </p:tav>
                                      </p:tavLst>
                                    </p:anim>
                                    <p:animEffect transition="in" filter="fade">
                                      <p:cBhvr>
                                        <p:cTn id="9" dur="3000"/>
                                        <p:tgtEl>
                                          <p:spTgt spid="4302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3021"/>
                                        </p:tgtEl>
                                        <p:attrNameLst>
                                          <p:attrName>style.visibility</p:attrName>
                                        </p:attrNameLst>
                                      </p:cBhvr>
                                      <p:to>
                                        <p:strVal val="visible"/>
                                      </p:to>
                                    </p:set>
                                    <p:anim calcmode="lin" valueType="num">
                                      <p:cBhvr>
                                        <p:cTn id="12" dur="3000" fill="hold"/>
                                        <p:tgtEl>
                                          <p:spTgt spid="43021"/>
                                        </p:tgtEl>
                                        <p:attrNameLst>
                                          <p:attrName>ppt_w</p:attrName>
                                        </p:attrNameLst>
                                      </p:cBhvr>
                                      <p:tavLst>
                                        <p:tav tm="0">
                                          <p:val>
                                            <p:fltVal val="0"/>
                                          </p:val>
                                        </p:tav>
                                        <p:tav tm="100000">
                                          <p:val>
                                            <p:strVal val="#ppt_w"/>
                                          </p:val>
                                        </p:tav>
                                      </p:tavLst>
                                    </p:anim>
                                    <p:anim calcmode="lin" valueType="num">
                                      <p:cBhvr>
                                        <p:cTn id="13" dur="3000" fill="hold"/>
                                        <p:tgtEl>
                                          <p:spTgt spid="43021"/>
                                        </p:tgtEl>
                                        <p:attrNameLst>
                                          <p:attrName>ppt_h</p:attrName>
                                        </p:attrNameLst>
                                      </p:cBhvr>
                                      <p:tavLst>
                                        <p:tav tm="0">
                                          <p:val>
                                            <p:fltVal val="0"/>
                                          </p:val>
                                        </p:tav>
                                        <p:tav tm="100000">
                                          <p:val>
                                            <p:strVal val="#ppt_h"/>
                                          </p:val>
                                        </p:tav>
                                      </p:tavLst>
                                    </p:anim>
                                    <p:animEffect transition="in" filter="fade">
                                      <p:cBhvr>
                                        <p:cTn id="14" dur="3000"/>
                                        <p:tgtEl>
                                          <p:spTgt spid="43021"/>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3022"/>
                                        </p:tgtEl>
                                        <p:attrNameLst>
                                          <p:attrName>style.visibility</p:attrName>
                                        </p:attrNameLst>
                                      </p:cBhvr>
                                      <p:to>
                                        <p:strVal val="visible"/>
                                      </p:to>
                                    </p:set>
                                    <p:anim calcmode="lin" valueType="num">
                                      <p:cBhvr>
                                        <p:cTn id="17" dur="3000" fill="hold"/>
                                        <p:tgtEl>
                                          <p:spTgt spid="43022"/>
                                        </p:tgtEl>
                                        <p:attrNameLst>
                                          <p:attrName>ppt_w</p:attrName>
                                        </p:attrNameLst>
                                      </p:cBhvr>
                                      <p:tavLst>
                                        <p:tav tm="0">
                                          <p:val>
                                            <p:fltVal val="0"/>
                                          </p:val>
                                        </p:tav>
                                        <p:tav tm="100000">
                                          <p:val>
                                            <p:strVal val="#ppt_w"/>
                                          </p:val>
                                        </p:tav>
                                      </p:tavLst>
                                    </p:anim>
                                    <p:anim calcmode="lin" valueType="num">
                                      <p:cBhvr>
                                        <p:cTn id="18" dur="3000" fill="hold"/>
                                        <p:tgtEl>
                                          <p:spTgt spid="43022"/>
                                        </p:tgtEl>
                                        <p:attrNameLst>
                                          <p:attrName>ppt_h</p:attrName>
                                        </p:attrNameLst>
                                      </p:cBhvr>
                                      <p:tavLst>
                                        <p:tav tm="0">
                                          <p:val>
                                            <p:fltVal val="0"/>
                                          </p:val>
                                        </p:tav>
                                        <p:tav tm="100000">
                                          <p:val>
                                            <p:strVal val="#ppt_h"/>
                                          </p:val>
                                        </p:tav>
                                      </p:tavLst>
                                    </p:anim>
                                    <p:animEffect transition="in" filter="fade">
                                      <p:cBhvr>
                                        <p:cTn id="19" dur="3000"/>
                                        <p:tgtEl>
                                          <p:spTgt spid="43022"/>
                                        </p:tgtEl>
                                      </p:cBhvr>
                                    </p:animEffect>
                                  </p:childTnLst>
                                </p:cTn>
                              </p:par>
                              <p:par>
                                <p:cTn id="20" presetID="53" presetClass="entr" presetSubtype="0" fill="hold" nodeType="withEffect">
                                  <p:stCondLst>
                                    <p:cond delay="0"/>
                                  </p:stCondLst>
                                  <p:childTnLst>
                                    <p:set>
                                      <p:cBhvr>
                                        <p:cTn id="21" dur="1" fill="hold">
                                          <p:stCondLst>
                                            <p:cond delay="0"/>
                                          </p:stCondLst>
                                        </p:cTn>
                                        <p:tgtEl>
                                          <p:spTgt spid="43017"/>
                                        </p:tgtEl>
                                        <p:attrNameLst>
                                          <p:attrName>style.visibility</p:attrName>
                                        </p:attrNameLst>
                                      </p:cBhvr>
                                      <p:to>
                                        <p:strVal val="visible"/>
                                      </p:to>
                                    </p:set>
                                    <p:anim calcmode="lin" valueType="num">
                                      <p:cBhvr>
                                        <p:cTn id="22" dur="3000" fill="hold"/>
                                        <p:tgtEl>
                                          <p:spTgt spid="43017"/>
                                        </p:tgtEl>
                                        <p:attrNameLst>
                                          <p:attrName>ppt_w</p:attrName>
                                        </p:attrNameLst>
                                      </p:cBhvr>
                                      <p:tavLst>
                                        <p:tav tm="0">
                                          <p:val>
                                            <p:fltVal val="0"/>
                                          </p:val>
                                        </p:tav>
                                        <p:tav tm="100000">
                                          <p:val>
                                            <p:strVal val="#ppt_w"/>
                                          </p:val>
                                        </p:tav>
                                      </p:tavLst>
                                    </p:anim>
                                    <p:anim calcmode="lin" valueType="num">
                                      <p:cBhvr>
                                        <p:cTn id="23" dur="3000" fill="hold"/>
                                        <p:tgtEl>
                                          <p:spTgt spid="43017"/>
                                        </p:tgtEl>
                                        <p:attrNameLst>
                                          <p:attrName>ppt_h</p:attrName>
                                        </p:attrNameLst>
                                      </p:cBhvr>
                                      <p:tavLst>
                                        <p:tav tm="0">
                                          <p:val>
                                            <p:fltVal val="0"/>
                                          </p:val>
                                        </p:tav>
                                        <p:tav tm="100000">
                                          <p:val>
                                            <p:strVal val="#ppt_h"/>
                                          </p:val>
                                        </p:tav>
                                      </p:tavLst>
                                    </p:anim>
                                    <p:animEffect transition="in" filter="fade">
                                      <p:cBhvr>
                                        <p:cTn id="24" dur="3000"/>
                                        <p:tgtEl>
                                          <p:spTgt spid="43017"/>
                                        </p:tgtEl>
                                      </p:cBhvr>
                                    </p:animEffect>
                                  </p:childTnLst>
                                </p:cTn>
                              </p:par>
                              <p:par>
                                <p:cTn id="25" presetID="53" presetClass="entr" presetSubtype="0" fill="hold" nodeType="withEffect">
                                  <p:stCondLst>
                                    <p:cond delay="0"/>
                                  </p:stCondLst>
                                  <p:childTnLst>
                                    <p:set>
                                      <p:cBhvr>
                                        <p:cTn id="26" dur="1" fill="hold">
                                          <p:stCondLst>
                                            <p:cond delay="0"/>
                                          </p:stCondLst>
                                        </p:cTn>
                                        <p:tgtEl>
                                          <p:spTgt spid="43018"/>
                                        </p:tgtEl>
                                        <p:attrNameLst>
                                          <p:attrName>style.visibility</p:attrName>
                                        </p:attrNameLst>
                                      </p:cBhvr>
                                      <p:to>
                                        <p:strVal val="visible"/>
                                      </p:to>
                                    </p:set>
                                    <p:anim calcmode="lin" valueType="num">
                                      <p:cBhvr>
                                        <p:cTn id="27" dur="3000" fill="hold"/>
                                        <p:tgtEl>
                                          <p:spTgt spid="43018"/>
                                        </p:tgtEl>
                                        <p:attrNameLst>
                                          <p:attrName>ppt_w</p:attrName>
                                        </p:attrNameLst>
                                      </p:cBhvr>
                                      <p:tavLst>
                                        <p:tav tm="0">
                                          <p:val>
                                            <p:fltVal val="0"/>
                                          </p:val>
                                        </p:tav>
                                        <p:tav tm="100000">
                                          <p:val>
                                            <p:strVal val="#ppt_w"/>
                                          </p:val>
                                        </p:tav>
                                      </p:tavLst>
                                    </p:anim>
                                    <p:anim calcmode="lin" valueType="num">
                                      <p:cBhvr>
                                        <p:cTn id="28" dur="3000" fill="hold"/>
                                        <p:tgtEl>
                                          <p:spTgt spid="43018"/>
                                        </p:tgtEl>
                                        <p:attrNameLst>
                                          <p:attrName>ppt_h</p:attrName>
                                        </p:attrNameLst>
                                      </p:cBhvr>
                                      <p:tavLst>
                                        <p:tav tm="0">
                                          <p:val>
                                            <p:fltVal val="0"/>
                                          </p:val>
                                        </p:tav>
                                        <p:tav tm="100000">
                                          <p:val>
                                            <p:strVal val="#ppt_h"/>
                                          </p:val>
                                        </p:tav>
                                      </p:tavLst>
                                    </p:anim>
                                    <p:animEffect transition="in" filter="fade">
                                      <p:cBhvr>
                                        <p:cTn id="29" dur="3000"/>
                                        <p:tgtEl>
                                          <p:spTgt spid="43018"/>
                                        </p:tgtEl>
                                      </p:cBhvr>
                                    </p:animEffect>
                                  </p:childTnLst>
                                </p:cTn>
                              </p:par>
                              <p:par>
                                <p:cTn id="30" presetID="53" presetClass="entr" presetSubtype="0" fill="hold" grpId="1" nodeType="withEffect">
                                  <p:stCondLst>
                                    <p:cond delay="0"/>
                                  </p:stCondLst>
                                  <p:childTnLst>
                                    <p:set>
                                      <p:cBhvr>
                                        <p:cTn id="31" dur="1" fill="hold">
                                          <p:stCondLst>
                                            <p:cond delay="0"/>
                                          </p:stCondLst>
                                        </p:cTn>
                                        <p:tgtEl>
                                          <p:spTgt spid="43022"/>
                                        </p:tgtEl>
                                        <p:attrNameLst>
                                          <p:attrName>style.visibility</p:attrName>
                                        </p:attrNameLst>
                                      </p:cBhvr>
                                      <p:to>
                                        <p:strVal val="visible"/>
                                      </p:to>
                                    </p:set>
                                    <p:anim calcmode="lin" valueType="num">
                                      <p:cBhvr>
                                        <p:cTn id="32" dur="500" fill="hold"/>
                                        <p:tgtEl>
                                          <p:spTgt spid="43022"/>
                                        </p:tgtEl>
                                        <p:attrNameLst>
                                          <p:attrName>ppt_w</p:attrName>
                                        </p:attrNameLst>
                                      </p:cBhvr>
                                      <p:tavLst>
                                        <p:tav tm="0">
                                          <p:val>
                                            <p:fltVal val="0"/>
                                          </p:val>
                                        </p:tav>
                                        <p:tav tm="100000">
                                          <p:val>
                                            <p:strVal val="#ppt_w"/>
                                          </p:val>
                                        </p:tav>
                                      </p:tavLst>
                                    </p:anim>
                                    <p:anim calcmode="lin" valueType="num">
                                      <p:cBhvr>
                                        <p:cTn id="33" dur="500" fill="hold"/>
                                        <p:tgtEl>
                                          <p:spTgt spid="43022"/>
                                        </p:tgtEl>
                                        <p:attrNameLst>
                                          <p:attrName>ppt_h</p:attrName>
                                        </p:attrNameLst>
                                      </p:cBhvr>
                                      <p:tavLst>
                                        <p:tav tm="0">
                                          <p:val>
                                            <p:fltVal val="0"/>
                                          </p:val>
                                        </p:tav>
                                        <p:tav tm="100000">
                                          <p:val>
                                            <p:strVal val="#ppt_h"/>
                                          </p:val>
                                        </p:tav>
                                      </p:tavLst>
                                    </p:anim>
                                    <p:animEffect transition="in" filter="fade">
                                      <p:cBhvr>
                                        <p:cTn id="34" dur="500"/>
                                        <p:tgtEl>
                                          <p:spTgt spid="43022"/>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43025"/>
                                        </p:tgtEl>
                                        <p:attrNameLst>
                                          <p:attrName>style.visibility</p:attrName>
                                        </p:attrNameLst>
                                      </p:cBhvr>
                                      <p:to>
                                        <p:strVal val="visible"/>
                                      </p:to>
                                    </p:set>
                                    <p:anim calcmode="lin" valueType="num">
                                      <p:cBhvr>
                                        <p:cTn id="37" dur="3000" fill="hold"/>
                                        <p:tgtEl>
                                          <p:spTgt spid="43025"/>
                                        </p:tgtEl>
                                        <p:attrNameLst>
                                          <p:attrName>ppt_w</p:attrName>
                                        </p:attrNameLst>
                                      </p:cBhvr>
                                      <p:tavLst>
                                        <p:tav tm="0">
                                          <p:val>
                                            <p:fltVal val="0"/>
                                          </p:val>
                                        </p:tav>
                                        <p:tav tm="100000">
                                          <p:val>
                                            <p:strVal val="#ppt_w"/>
                                          </p:val>
                                        </p:tav>
                                      </p:tavLst>
                                    </p:anim>
                                    <p:anim calcmode="lin" valueType="num">
                                      <p:cBhvr>
                                        <p:cTn id="38" dur="3000" fill="hold"/>
                                        <p:tgtEl>
                                          <p:spTgt spid="43025"/>
                                        </p:tgtEl>
                                        <p:attrNameLst>
                                          <p:attrName>ppt_h</p:attrName>
                                        </p:attrNameLst>
                                      </p:cBhvr>
                                      <p:tavLst>
                                        <p:tav tm="0">
                                          <p:val>
                                            <p:fltVal val="0"/>
                                          </p:val>
                                        </p:tav>
                                        <p:tav tm="100000">
                                          <p:val>
                                            <p:strVal val="#ppt_h"/>
                                          </p:val>
                                        </p:tav>
                                      </p:tavLst>
                                    </p:anim>
                                    <p:animEffect transition="in" filter="fade">
                                      <p:cBhvr>
                                        <p:cTn id="39" dur="3000"/>
                                        <p:tgtEl>
                                          <p:spTgt spid="43025"/>
                                        </p:tgtEl>
                                      </p:cBhvr>
                                    </p:animEffect>
                                  </p:childTnLst>
                                </p:cTn>
                              </p:par>
                              <p:par>
                                <p:cTn id="40" presetID="53" presetClass="entr" presetSubtype="0" fill="hold" nodeType="withEffect">
                                  <p:stCondLst>
                                    <p:cond delay="0"/>
                                  </p:stCondLst>
                                  <p:childTnLst>
                                    <p:set>
                                      <p:cBhvr>
                                        <p:cTn id="41" dur="1" fill="hold">
                                          <p:stCondLst>
                                            <p:cond delay="0"/>
                                          </p:stCondLst>
                                        </p:cTn>
                                        <p:tgtEl>
                                          <p:spTgt spid="43024"/>
                                        </p:tgtEl>
                                        <p:attrNameLst>
                                          <p:attrName>style.visibility</p:attrName>
                                        </p:attrNameLst>
                                      </p:cBhvr>
                                      <p:to>
                                        <p:strVal val="visible"/>
                                      </p:to>
                                    </p:set>
                                    <p:anim calcmode="lin" valueType="num">
                                      <p:cBhvr>
                                        <p:cTn id="42" dur="3000" fill="hold"/>
                                        <p:tgtEl>
                                          <p:spTgt spid="43024"/>
                                        </p:tgtEl>
                                        <p:attrNameLst>
                                          <p:attrName>ppt_w</p:attrName>
                                        </p:attrNameLst>
                                      </p:cBhvr>
                                      <p:tavLst>
                                        <p:tav tm="0">
                                          <p:val>
                                            <p:fltVal val="0"/>
                                          </p:val>
                                        </p:tav>
                                        <p:tav tm="100000">
                                          <p:val>
                                            <p:strVal val="#ppt_w"/>
                                          </p:val>
                                        </p:tav>
                                      </p:tavLst>
                                    </p:anim>
                                    <p:anim calcmode="lin" valueType="num">
                                      <p:cBhvr>
                                        <p:cTn id="43" dur="3000" fill="hold"/>
                                        <p:tgtEl>
                                          <p:spTgt spid="43024"/>
                                        </p:tgtEl>
                                        <p:attrNameLst>
                                          <p:attrName>ppt_h</p:attrName>
                                        </p:attrNameLst>
                                      </p:cBhvr>
                                      <p:tavLst>
                                        <p:tav tm="0">
                                          <p:val>
                                            <p:fltVal val="0"/>
                                          </p:val>
                                        </p:tav>
                                        <p:tav tm="100000">
                                          <p:val>
                                            <p:strVal val="#ppt_h"/>
                                          </p:val>
                                        </p:tav>
                                      </p:tavLst>
                                    </p:anim>
                                    <p:animEffect transition="in" filter="fade">
                                      <p:cBhvr>
                                        <p:cTn id="44" dur="3000"/>
                                        <p:tgtEl>
                                          <p:spTgt spid="43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0" grpId="0"/>
      <p:bldP spid="43021" grpId="0"/>
      <p:bldP spid="43022" grpId="0"/>
      <p:bldP spid="43022" grpId="1"/>
      <p:bldP spid="430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77B05AD2-D7AB-40A1-A3D1-D59C1520C4E6}"/>
              </a:ext>
            </a:extLst>
          </p:cNvPr>
          <p:cNvSpPr>
            <a:spLocks noGrp="1" noChangeArrowheads="1"/>
          </p:cNvSpPr>
          <p:nvPr>
            <p:ph type="title"/>
          </p:nvPr>
        </p:nvSpPr>
        <p:spPr>
          <a:xfrm>
            <a:off x="539750" y="549275"/>
            <a:ext cx="6985000" cy="647700"/>
          </a:xfrm>
        </p:spPr>
        <p:txBody>
          <a:bodyPr/>
          <a:lstStyle/>
          <a:p>
            <a:pPr eaLnBrk="1" hangingPunct="1"/>
            <a:r>
              <a:rPr lang="sv-SE" altLang="sv-SE"/>
              <a:t>Få tillbaka det naturliga</a:t>
            </a:r>
          </a:p>
        </p:txBody>
      </p:sp>
      <p:sp>
        <p:nvSpPr>
          <p:cNvPr id="50179" name="Text Box 4">
            <a:extLst>
              <a:ext uri="{FF2B5EF4-FFF2-40B4-BE49-F238E27FC236}">
                <a16:creationId xmlns:a16="http://schemas.microsoft.com/office/drawing/2014/main" id="{8F2C4154-55FC-4F1A-8D17-E5741EC17050}"/>
              </a:ext>
            </a:extLst>
          </p:cNvPr>
          <p:cNvSpPr txBox="1">
            <a:spLocks noChangeArrowheads="1"/>
          </p:cNvSpPr>
          <p:nvPr/>
        </p:nvSpPr>
        <p:spPr bwMode="auto">
          <a:xfrm>
            <a:off x="611188" y="6381750"/>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tx1"/>
                </a:solidFill>
              </a:rPr>
              <a:t>RESTAURERING</a:t>
            </a:r>
          </a:p>
        </p:txBody>
      </p:sp>
      <p:pic>
        <p:nvPicPr>
          <p:cNvPr id="50180" name="Picture 5" descr="Europaresan 2009 069">
            <a:extLst>
              <a:ext uri="{FF2B5EF4-FFF2-40B4-BE49-F238E27FC236}">
                <a16:creationId xmlns:a16="http://schemas.microsoft.com/office/drawing/2014/main" id="{036C9A30-CA6A-4CE3-82AF-692AAC4206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1484313"/>
            <a:ext cx="5184775"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6">
            <a:extLst>
              <a:ext uri="{FF2B5EF4-FFF2-40B4-BE49-F238E27FC236}">
                <a16:creationId xmlns:a16="http://schemas.microsoft.com/office/drawing/2014/main" id="{70F993B9-CC12-4B2B-9757-EFA4A19C5EED}"/>
              </a:ext>
            </a:extLst>
          </p:cNvPr>
          <p:cNvSpPr txBox="1">
            <a:spLocks noChangeArrowheads="1"/>
          </p:cNvSpPr>
          <p:nvPr/>
        </p:nvSpPr>
        <p:spPr bwMode="auto">
          <a:xfrm>
            <a:off x="611188" y="2565400"/>
            <a:ext cx="3024187"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Förr i tiden gjorde man nämligen slingrande vattendrag raka samtidigt som man rensade bort stora stenar i vattnet. </a:t>
            </a:r>
          </a:p>
        </p:txBody>
      </p:sp>
      <p:sp>
        <p:nvSpPr>
          <p:cNvPr id="49160" name="Text Box 8">
            <a:extLst>
              <a:ext uri="{FF2B5EF4-FFF2-40B4-BE49-F238E27FC236}">
                <a16:creationId xmlns:a16="http://schemas.microsoft.com/office/drawing/2014/main" id="{B77492D6-02E2-4A1A-B1D0-41D93EFA24B3}"/>
              </a:ext>
            </a:extLst>
          </p:cNvPr>
          <p:cNvSpPr txBox="1">
            <a:spLocks noChangeArrowheads="1"/>
          </p:cNvSpPr>
          <p:nvPr/>
        </p:nvSpPr>
        <p:spPr bwMode="auto">
          <a:xfrm>
            <a:off x="611188" y="3933825"/>
            <a:ext cx="3240087"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Nu försöker man göra vattendragen naturliga igen. Till exempel här på bilden lägger grävskopan tillbaka stora stenar i vattnet igen. </a:t>
            </a:r>
          </a:p>
        </p:txBody>
      </p:sp>
      <p:sp>
        <p:nvSpPr>
          <p:cNvPr id="49161" name="Text Box 9">
            <a:extLst>
              <a:ext uri="{FF2B5EF4-FFF2-40B4-BE49-F238E27FC236}">
                <a16:creationId xmlns:a16="http://schemas.microsoft.com/office/drawing/2014/main" id="{38281AD2-6EC4-4548-90E4-392087AFEF40}"/>
              </a:ext>
            </a:extLst>
          </p:cNvPr>
          <p:cNvSpPr txBox="1">
            <a:spLocks noChangeArrowheads="1"/>
          </p:cNvSpPr>
          <p:nvPr/>
        </p:nvSpPr>
        <p:spPr bwMode="auto">
          <a:xfrm>
            <a:off x="611188" y="5368925"/>
            <a:ext cx="72009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Detta ger gömställen, skugga och platser att hitta mat på för fiskar och andra djur!</a:t>
            </a:r>
          </a:p>
        </p:txBody>
      </p:sp>
      <p:sp>
        <p:nvSpPr>
          <p:cNvPr id="50184" name="Text Box 12">
            <a:extLst>
              <a:ext uri="{FF2B5EF4-FFF2-40B4-BE49-F238E27FC236}">
                <a16:creationId xmlns:a16="http://schemas.microsoft.com/office/drawing/2014/main" id="{1DB92BF3-7B24-4081-B2F9-A7734C179C0A}"/>
              </a:ext>
            </a:extLst>
          </p:cNvPr>
          <p:cNvSpPr txBox="1">
            <a:spLocks noChangeArrowheads="1"/>
          </p:cNvSpPr>
          <p:nvPr/>
        </p:nvSpPr>
        <p:spPr bwMode="auto">
          <a:xfrm>
            <a:off x="611188" y="1412875"/>
            <a:ext cx="3313112"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Ett annat problem för arter att komma tillbaka till sjöar och vattendrag kan vara ”onaturliga” vattenmiljöer.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9158"/>
                                        </p:tgtEl>
                                        <p:attrNameLst>
                                          <p:attrName>style.visibility</p:attrName>
                                        </p:attrNameLst>
                                      </p:cBhvr>
                                      <p:to>
                                        <p:strVal val="visible"/>
                                      </p:to>
                                    </p:set>
                                    <p:anim calcmode="lin" valueType="num">
                                      <p:cBhvr>
                                        <p:cTn id="7" dur="3000" fill="hold"/>
                                        <p:tgtEl>
                                          <p:spTgt spid="49158"/>
                                        </p:tgtEl>
                                        <p:attrNameLst>
                                          <p:attrName>ppt_w</p:attrName>
                                        </p:attrNameLst>
                                      </p:cBhvr>
                                      <p:tavLst>
                                        <p:tav tm="0">
                                          <p:val>
                                            <p:fltVal val="0"/>
                                          </p:val>
                                        </p:tav>
                                        <p:tav tm="100000">
                                          <p:val>
                                            <p:strVal val="#ppt_w"/>
                                          </p:val>
                                        </p:tav>
                                      </p:tavLst>
                                    </p:anim>
                                    <p:anim calcmode="lin" valueType="num">
                                      <p:cBhvr>
                                        <p:cTn id="8" dur="3000" fill="hold"/>
                                        <p:tgtEl>
                                          <p:spTgt spid="49158"/>
                                        </p:tgtEl>
                                        <p:attrNameLst>
                                          <p:attrName>ppt_h</p:attrName>
                                        </p:attrNameLst>
                                      </p:cBhvr>
                                      <p:tavLst>
                                        <p:tav tm="0">
                                          <p:val>
                                            <p:fltVal val="0"/>
                                          </p:val>
                                        </p:tav>
                                        <p:tav tm="100000">
                                          <p:val>
                                            <p:strVal val="#ppt_h"/>
                                          </p:val>
                                        </p:tav>
                                      </p:tavLst>
                                    </p:anim>
                                    <p:animEffect transition="in" filter="fade">
                                      <p:cBhvr>
                                        <p:cTn id="9" dur="3000"/>
                                        <p:tgtEl>
                                          <p:spTgt spid="4915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9160"/>
                                        </p:tgtEl>
                                        <p:attrNameLst>
                                          <p:attrName>style.visibility</p:attrName>
                                        </p:attrNameLst>
                                      </p:cBhvr>
                                      <p:to>
                                        <p:strVal val="visible"/>
                                      </p:to>
                                    </p:set>
                                    <p:anim calcmode="lin" valueType="num">
                                      <p:cBhvr>
                                        <p:cTn id="14" dur="3000" fill="hold"/>
                                        <p:tgtEl>
                                          <p:spTgt spid="49160"/>
                                        </p:tgtEl>
                                        <p:attrNameLst>
                                          <p:attrName>ppt_w</p:attrName>
                                        </p:attrNameLst>
                                      </p:cBhvr>
                                      <p:tavLst>
                                        <p:tav tm="0">
                                          <p:val>
                                            <p:fltVal val="0"/>
                                          </p:val>
                                        </p:tav>
                                        <p:tav tm="100000">
                                          <p:val>
                                            <p:strVal val="#ppt_w"/>
                                          </p:val>
                                        </p:tav>
                                      </p:tavLst>
                                    </p:anim>
                                    <p:anim calcmode="lin" valueType="num">
                                      <p:cBhvr>
                                        <p:cTn id="15" dur="3000" fill="hold"/>
                                        <p:tgtEl>
                                          <p:spTgt spid="49160"/>
                                        </p:tgtEl>
                                        <p:attrNameLst>
                                          <p:attrName>ppt_h</p:attrName>
                                        </p:attrNameLst>
                                      </p:cBhvr>
                                      <p:tavLst>
                                        <p:tav tm="0">
                                          <p:val>
                                            <p:fltVal val="0"/>
                                          </p:val>
                                        </p:tav>
                                        <p:tav tm="100000">
                                          <p:val>
                                            <p:strVal val="#ppt_h"/>
                                          </p:val>
                                        </p:tav>
                                      </p:tavLst>
                                    </p:anim>
                                    <p:animEffect transition="in" filter="fade">
                                      <p:cBhvr>
                                        <p:cTn id="16" dur="3000"/>
                                        <p:tgtEl>
                                          <p:spTgt spid="4916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9161"/>
                                        </p:tgtEl>
                                        <p:attrNameLst>
                                          <p:attrName>style.visibility</p:attrName>
                                        </p:attrNameLst>
                                      </p:cBhvr>
                                      <p:to>
                                        <p:strVal val="visible"/>
                                      </p:to>
                                    </p:set>
                                    <p:anim calcmode="lin" valueType="num">
                                      <p:cBhvr>
                                        <p:cTn id="21" dur="3000" fill="hold"/>
                                        <p:tgtEl>
                                          <p:spTgt spid="49161"/>
                                        </p:tgtEl>
                                        <p:attrNameLst>
                                          <p:attrName>ppt_w</p:attrName>
                                        </p:attrNameLst>
                                      </p:cBhvr>
                                      <p:tavLst>
                                        <p:tav tm="0">
                                          <p:val>
                                            <p:fltVal val="0"/>
                                          </p:val>
                                        </p:tav>
                                        <p:tav tm="100000">
                                          <p:val>
                                            <p:strVal val="#ppt_w"/>
                                          </p:val>
                                        </p:tav>
                                      </p:tavLst>
                                    </p:anim>
                                    <p:anim calcmode="lin" valueType="num">
                                      <p:cBhvr>
                                        <p:cTn id="22" dur="3000" fill="hold"/>
                                        <p:tgtEl>
                                          <p:spTgt spid="49161"/>
                                        </p:tgtEl>
                                        <p:attrNameLst>
                                          <p:attrName>ppt_h</p:attrName>
                                        </p:attrNameLst>
                                      </p:cBhvr>
                                      <p:tavLst>
                                        <p:tav tm="0">
                                          <p:val>
                                            <p:fltVal val="0"/>
                                          </p:val>
                                        </p:tav>
                                        <p:tav tm="100000">
                                          <p:val>
                                            <p:strVal val="#ppt_h"/>
                                          </p:val>
                                        </p:tav>
                                      </p:tavLst>
                                    </p:anim>
                                    <p:animEffect transition="in" filter="fade">
                                      <p:cBhvr>
                                        <p:cTn id="23" dur="3000"/>
                                        <p:tgtEl>
                                          <p:spTgt spid="49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8" grpId="0"/>
      <p:bldP spid="49160" grpId="0"/>
      <p:bldP spid="4916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4">
            <a:extLst>
              <a:ext uri="{FF2B5EF4-FFF2-40B4-BE49-F238E27FC236}">
                <a16:creationId xmlns:a16="http://schemas.microsoft.com/office/drawing/2014/main" id="{3D2D6B6F-5658-48E4-B771-20060D7CAA2C}"/>
              </a:ext>
            </a:extLst>
          </p:cNvPr>
          <p:cNvSpPr txBox="1">
            <a:spLocks noChangeArrowheads="1"/>
          </p:cNvSpPr>
          <p:nvPr/>
        </p:nvSpPr>
        <p:spPr bwMode="auto">
          <a:xfrm>
            <a:off x="755650" y="1844675"/>
            <a:ext cx="7416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Man kan också hjälpa arter att komma tillbaka genom att sätta ut dem i sjöar och vattendrag där de har försvunnit och inte lyckas komma tillbaka själva. </a:t>
            </a:r>
          </a:p>
        </p:txBody>
      </p:sp>
      <p:sp>
        <p:nvSpPr>
          <p:cNvPr id="52227" name="Text Box 6">
            <a:extLst>
              <a:ext uri="{FF2B5EF4-FFF2-40B4-BE49-F238E27FC236}">
                <a16:creationId xmlns:a16="http://schemas.microsoft.com/office/drawing/2014/main" id="{D3263DD6-06C4-4A61-B827-F07CB493052E}"/>
              </a:ext>
            </a:extLst>
          </p:cNvPr>
          <p:cNvSpPr txBox="1">
            <a:spLocks noChangeArrowheads="1"/>
          </p:cNvSpPr>
          <p:nvPr/>
        </p:nvSpPr>
        <p:spPr bwMode="auto">
          <a:xfrm>
            <a:off x="611188" y="6381750"/>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tx1"/>
                </a:solidFill>
              </a:rPr>
              <a:t>RESTAURERING</a:t>
            </a:r>
          </a:p>
        </p:txBody>
      </p:sp>
      <p:pic>
        <p:nvPicPr>
          <p:cNvPr id="72711" name="Picture 7" descr="Mörtutsättning Klosjön 3">
            <a:extLst>
              <a:ext uri="{FF2B5EF4-FFF2-40B4-BE49-F238E27FC236}">
                <a16:creationId xmlns:a16="http://schemas.microsoft.com/office/drawing/2014/main" id="{02D32318-A35E-4937-A53F-51B13A3B8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2925763"/>
            <a:ext cx="345598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2" name="Text Box 8">
            <a:extLst>
              <a:ext uri="{FF2B5EF4-FFF2-40B4-BE49-F238E27FC236}">
                <a16:creationId xmlns:a16="http://schemas.microsoft.com/office/drawing/2014/main" id="{8127AB71-4E04-445F-95D1-C7FA76B00E83}"/>
              </a:ext>
            </a:extLst>
          </p:cNvPr>
          <p:cNvSpPr txBox="1">
            <a:spLocks noChangeArrowheads="1"/>
          </p:cNvSpPr>
          <p:nvPr/>
        </p:nvSpPr>
        <p:spPr bwMode="auto">
          <a:xfrm>
            <a:off x="755650" y="2924175"/>
            <a:ext cx="3313113"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På bilden här bredvid är det små mörtar som ska släppas ut i en sjö. </a:t>
            </a:r>
          </a:p>
          <a:p>
            <a:pPr eaLnBrk="1" hangingPunct="1">
              <a:spcBef>
                <a:spcPct val="50000"/>
              </a:spcBef>
            </a:pPr>
            <a:endParaRPr lang="sv-SE" altLang="sv-S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2712"/>
                                        </p:tgtEl>
                                        <p:attrNameLst>
                                          <p:attrName>style.visibility</p:attrName>
                                        </p:attrNameLst>
                                      </p:cBhvr>
                                      <p:to>
                                        <p:strVal val="visible"/>
                                      </p:to>
                                    </p:set>
                                    <p:anim calcmode="lin" valueType="num">
                                      <p:cBhvr>
                                        <p:cTn id="7" dur="3000" fill="hold"/>
                                        <p:tgtEl>
                                          <p:spTgt spid="72712"/>
                                        </p:tgtEl>
                                        <p:attrNameLst>
                                          <p:attrName>ppt_w</p:attrName>
                                        </p:attrNameLst>
                                      </p:cBhvr>
                                      <p:tavLst>
                                        <p:tav tm="0">
                                          <p:val>
                                            <p:fltVal val="0"/>
                                          </p:val>
                                        </p:tav>
                                        <p:tav tm="100000">
                                          <p:val>
                                            <p:strVal val="#ppt_w"/>
                                          </p:val>
                                        </p:tav>
                                      </p:tavLst>
                                    </p:anim>
                                    <p:anim calcmode="lin" valueType="num">
                                      <p:cBhvr>
                                        <p:cTn id="8" dur="3000" fill="hold"/>
                                        <p:tgtEl>
                                          <p:spTgt spid="72712"/>
                                        </p:tgtEl>
                                        <p:attrNameLst>
                                          <p:attrName>ppt_h</p:attrName>
                                        </p:attrNameLst>
                                      </p:cBhvr>
                                      <p:tavLst>
                                        <p:tav tm="0">
                                          <p:val>
                                            <p:fltVal val="0"/>
                                          </p:val>
                                        </p:tav>
                                        <p:tav tm="100000">
                                          <p:val>
                                            <p:strVal val="#ppt_h"/>
                                          </p:val>
                                        </p:tav>
                                      </p:tavLst>
                                    </p:anim>
                                    <p:animEffect transition="in" filter="fade">
                                      <p:cBhvr>
                                        <p:cTn id="9" dur="3000"/>
                                        <p:tgtEl>
                                          <p:spTgt spid="72712"/>
                                        </p:tgtEl>
                                      </p:cBhvr>
                                    </p:animEffect>
                                  </p:childTnLst>
                                </p:cTn>
                              </p:par>
                              <p:par>
                                <p:cTn id="10" presetID="53" presetClass="entr" presetSubtype="0" fill="hold" nodeType="withEffect">
                                  <p:stCondLst>
                                    <p:cond delay="0"/>
                                  </p:stCondLst>
                                  <p:childTnLst>
                                    <p:set>
                                      <p:cBhvr>
                                        <p:cTn id="11" dur="1" fill="hold">
                                          <p:stCondLst>
                                            <p:cond delay="0"/>
                                          </p:stCondLst>
                                        </p:cTn>
                                        <p:tgtEl>
                                          <p:spTgt spid="72711"/>
                                        </p:tgtEl>
                                        <p:attrNameLst>
                                          <p:attrName>style.visibility</p:attrName>
                                        </p:attrNameLst>
                                      </p:cBhvr>
                                      <p:to>
                                        <p:strVal val="visible"/>
                                      </p:to>
                                    </p:set>
                                    <p:anim calcmode="lin" valueType="num">
                                      <p:cBhvr>
                                        <p:cTn id="12" dur="3000" fill="hold"/>
                                        <p:tgtEl>
                                          <p:spTgt spid="72711"/>
                                        </p:tgtEl>
                                        <p:attrNameLst>
                                          <p:attrName>ppt_w</p:attrName>
                                        </p:attrNameLst>
                                      </p:cBhvr>
                                      <p:tavLst>
                                        <p:tav tm="0">
                                          <p:val>
                                            <p:fltVal val="0"/>
                                          </p:val>
                                        </p:tav>
                                        <p:tav tm="100000">
                                          <p:val>
                                            <p:strVal val="#ppt_w"/>
                                          </p:val>
                                        </p:tav>
                                      </p:tavLst>
                                    </p:anim>
                                    <p:anim calcmode="lin" valueType="num">
                                      <p:cBhvr>
                                        <p:cTn id="13" dur="3000" fill="hold"/>
                                        <p:tgtEl>
                                          <p:spTgt spid="72711"/>
                                        </p:tgtEl>
                                        <p:attrNameLst>
                                          <p:attrName>ppt_h</p:attrName>
                                        </p:attrNameLst>
                                      </p:cBhvr>
                                      <p:tavLst>
                                        <p:tav tm="0">
                                          <p:val>
                                            <p:fltVal val="0"/>
                                          </p:val>
                                        </p:tav>
                                        <p:tav tm="100000">
                                          <p:val>
                                            <p:strVal val="#ppt_h"/>
                                          </p:val>
                                        </p:tav>
                                      </p:tavLst>
                                    </p:anim>
                                    <p:animEffect transition="in" filter="fade">
                                      <p:cBhvr>
                                        <p:cTn id="14" dur="3000"/>
                                        <p:tgtEl>
                                          <p:spTgt spid="72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4">
            <a:extLst>
              <a:ext uri="{FF2B5EF4-FFF2-40B4-BE49-F238E27FC236}">
                <a16:creationId xmlns:a16="http://schemas.microsoft.com/office/drawing/2014/main" id="{CFD7E2A0-E9F9-4F08-826E-9360B17A264E}"/>
              </a:ext>
            </a:extLst>
          </p:cNvPr>
          <p:cNvSpPr txBox="1">
            <a:spLocks noChangeArrowheads="1"/>
          </p:cNvSpPr>
          <p:nvPr/>
        </p:nvSpPr>
        <p:spPr bwMode="auto">
          <a:xfrm>
            <a:off x="611188" y="6381750"/>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tx1"/>
                </a:solidFill>
              </a:rPr>
              <a:t>RESTAURERING</a:t>
            </a:r>
          </a:p>
        </p:txBody>
      </p:sp>
      <p:sp>
        <p:nvSpPr>
          <p:cNvPr id="54275" name="Text Box 6">
            <a:extLst>
              <a:ext uri="{FF2B5EF4-FFF2-40B4-BE49-F238E27FC236}">
                <a16:creationId xmlns:a16="http://schemas.microsoft.com/office/drawing/2014/main" id="{54CC9AD3-A5EE-4F94-ADF6-C5AA596CA446}"/>
              </a:ext>
            </a:extLst>
          </p:cNvPr>
          <p:cNvSpPr txBox="1">
            <a:spLocks noChangeArrowheads="1"/>
          </p:cNvSpPr>
          <p:nvPr/>
        </p:nvSpPr>
        <p:spPr bwMode="auto">
          <a:xfrm>
            <a:off x="538163" y="2276475"/>
            <a:ext cx="3313112"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På så här många platser i Jönköpings län har man arbetat med restaurering. </a:t>
            </a:r>
            <a:endParaRPr kumimoji="1" lang="sv-SE" altLang="sv-SE" sz="2400">
              <a:solidFill>
                <a:schemeClr val="tx1"/>
              </a:solidFill>
              <a:latin typeface="Times New Roman" panose="02020603050405020304" pitchFamily="18" charset="0"/>
            </a:endParaRPr>
          </a:p>
        </p:txBody>
      </p:sp>
      <p:sp>
        <p:nvSpPr>
          <p:cNvPr id="54276" name="Rectangle 2">
            <a:extLst>
              <a:ext uri="{FF2B5EF4-FFF2-40B4-BE49-F238E27FC236}">
                <a16:creationId xmlns:a16="http://schemas.microsoft.com/office/drawing/2014/main" id="{F14773E2-0986-4C0D-9A50-CDCED166A289}"/>
              </a:ext>
            </a:extLst>
          </p:cNvPr>
          <p:cNvSpPr>
            <a:spLocks noGrp="1" noChangeArrowheads="1"/>
          </p:cNvSpPr>
          <p:nvPr>
            <p:ph type="title"/>
          </p:nvPr>
        </p:nvSpPr>
        <p:spPr>
          <a:xfrm>
            <a:off x="539750" y="692150"/>
            <a:ext cx="6985000" cy="647700"/>
          </a:xfrm>
        </p:spPr>
        <p:txBody>
          <a:bodyPr/>
          <a:lstStyle/>
          <a:p>
            <a:pPr eaLnBrk="1" hangingPunct="1"/>
            <a:r>
              <a:rPr lang="sv-SE" altLang="sv-SE"/>
              <a:t>Restaurering i Jönköpings län</a:t>
            </a:r>
          </a:p>
        </p:txBody>
      </p:sp>
      <p:sp>
        <p:nvSpPr>
          <p:cNvPr id="51207" name="Text Box 7">
            <a:extLst>
              <a:ext uri="{FF2B5EF4-FFF2-40B4-BE49-F238E27FC236}">
                <a16:creationId xmlns:a16="http://schemas.microsoft.com/office/drawing/2014/main" id="{25B7205F-7619-41CB-8DCF-D266C26F5C9E}"/>
              </a:ext>
            </a:extLst>
          </p:cNvPr>
          <p:cNvSpPr txBox="1">
            <a:spLocks noChangeArrowheads="1"/>
          </p:cNvSpPr>
          <p:nvPr/>
        </p:nvSpPr>
        <p:spPr bwMode="auto">
          <a:xfrm>
            <a:off x="539750" y="3284538"/>
            <a:ext cx="2808288"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pPr>
            <a:r>
              <a:rPr lang="sv-SE" altLang="sv-SE"/>
              <a:t>Kanske finns det någon plats i närheten där DU bor där man har gjort restaurering?</a:t>
            </a:r>
          </a:p>
        </p:txBody>
      </p:sp>
      <p:pic>
        <p:nvPicPr>
          <p:cNvPr id="54278" name="Picture 7" descr="C:\Users\frida.moberg@lansstyrelsen.se\AppData\Local\Microsoft\Windows\Temporary Internet Files\Content.Outlook\H5247PHK\Åtgärder i Jönköpings län (2).png">
            <a:extLst>
              <a:ext uri="{FF2B5EF4-FFF2-40B4-BE49-F238E27FC236}">
                <a16:creationId xmlns:a16="http://schemas.microsoft.com/office/drawing/2014/main" id="{6F789E65-E613-40EF-BFF7-6F4A47007D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1595438"/>
            <a:ext cx="4779963"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1207"/>
                                        </p:tgtEl>
                                        <p:attrNameLst>
                                          <p:attrName>style.visibility</p:attrName>
                                        </p:attrNameLst>
                                      </p:cBhvr>
                                      <p:to>
                                        <p:strVal val="visible"/>
                                      </p:to>
                                    </p:set>
                                    <p:anim calcmode="lin" valueType="num">
                                      <p:cBhvr>
                                        <p:cTn id="7" dur="3000" fill="hold"/>
                                        <p:tgtEl>
                                          <p:spTgt spid="51207"/>
                                        </p:tgtEl>
                                        <p:attrNameLst>
                                          <p:attrName>ppt_w</p:attrName>
                                        </p:attrNameLst>
                                      </p:cBhvr>
                                      <p:tavLst>
                                        <p:tav tm="0">
                                          <p:val>
                                            <p:fltVal val="0"/>
                                          </p:val>
                                        </p:tav>
                                        <p:tav tm="100000">
                                          <p:val>
                                            <p:strVal val="#ppt_w"/>
                                          </p:val>
                                        </p:tav>
                                      </p:tavLst>
                                    </p:anim>
                                    <p:anim calcmode="lin" valueType="num">
                                      <p:cBhvr>
                                        <p:cTn id="8" dur="3000" fill="hold"/>
                                        <p:tgtEl>
                                          <p:spTgt spid="51207"/>
                                        </p:tgtEl>
                                        <p:attrNameLst>
                                          <p:attrName>ppt_h</p:attrName>
                                        </p:attrNameLst>
                                      </p:cBhvr>
                                      <p:tavLst>
                                        <p:tav tm="0">
                                          <p:val>
                                            <p:fltVal val="0"/>
                                          </p:val>
                                        </p:tav>
                                        <p:tav tm="100000">
                                          <p:val>
                                            <p:strVal val="#ppt_h"/>
                                          </p:val>
                                        </p:tav>
                                      </p:tavLst>
                                    </p:anim>
                                    <p:animEffect transition="in" filter="fade">
                                      <p:cBhvr>
                                        <p:cTn id="9" dur="3000"/>
                                        <p:tgtEl>
                                          <p:spTgt spid="51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DC73DD3F-9F0D-4198-B882-581F897652CC}"/>
              </a:ext>
            </a:extLst>
          </p:cNvPr>
          <p:cNvSpPr>
            <a:spLocks noGrp="1" noChangeArrowheads="1"/>
          </p:cNvSpPr>
          <p:nvPr>
            <p:ph type="title"/>
          </p:nvPr>
        </p:nvSpPr>
        <p:spPr>
          <a:xfrm>
            <a:off x="539750" y="2636838"/>
            <a:ext cx="8135938" cy="720725"/>
          </a:xfrm>
        </p:spPr>
        <p:txBody>
          <a:bodyPr/>
          <a:lstStyle/>
          <a:p>
            <a:pPr algn="ctr" eaLnBrk="1" hangingPunct="1"/>
            <a:r>
              <a:rPr lang="sv-SE" altLang="sv-SE" sz="4800">
                <a:solidFill>
                  <a:schemeClr val="bg1"/>
                </a:solidFill>
              </a:rPr>
              <a:t>Vad är försurning?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p:cTn id="7" dur="3000" fill="hold"/>
                                        <p:tgtEl>
                                          <p:spTgt spid="70658"/>
                                        </p:tgtEl>
                                        <p:attrNameLst>
                                          <p:attrName>ppt_w</p:attrName>
                                        </p:attrNameLst>
                                      </p:cBhvr>
                                      <p:tavLst>
                                        <p:tav tm="0">
                                          <p:val>
                                            <p:fltVal val="0"/>
                                          </p:val>
                                        </p:tav>
                                        <p:tav tm="100000">
                                          <p:val>
                                            <p:strVal val="#ppt_w"/>
                                          </p:val>
                                        </p:tav>
                                      </p:tavLst>
                                    </p:anim>
                                    <p:anim calcmode="lin" valueType="num">
                                      <p:cBhvr>
                                        <p:cTn id="8" dur="3000" fill="hold"/>
                                        <p:tgtEl>
                                          <p:spTgt spid="70658"/>
                                        </p:tgtEl>
                                        <p:attrNameLst>
                                          <p:attrName>ppt_h</p:attrName>
                                        </p:attrNameLst>
                                      </p:cBhvr>
                                      <p:tavLst>
                                        <p:tav tm="0">
                                          <p:val>
                                            <p:fltVal val="0"/>
                                          </p:val>
                                        </p:tav>
                                        <p:tav tm="100000">
                                          <p:val>
                                            <p:strVal val="#ppt_h"/>
                                          </p:val>
                                        </p:tav>
                                      </p:tavLst>
                                    </p:anim>
                                    <p:animEffect transition="in" filter="fade">
                                      <p:cBhvr>
                                        <p:cTn id="9" dur="3000"/>
                                        <p:tgtEl>
                                          <p:spTgt spid="70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2806E6CF-EE59-4A51-8862-CB9BDF315072}"/>
              </a:ext>
            </a:extLst>
          </p:cNvPr>
          <p:cNvSpPr>
            <a:spLocks noGrp="1" noChangeArrowheads="1"/>
          </p:cNvSpPr>
          <p:nvPr>
            <p:ph type="title"/>
          </p:nvPr>
        </p:nvSpPr>
        <p:spPr>
          <a:xfrm>
            <a:off x="539750" y="2132013"/>
            <a:ext cx="8064500" cy="1512887"/>
          </a:xfrm>
        </p:spPr>
        <p:txBody>
          <a:bodyPr/>
          <a:lstStyle/>
          <a:p>
            <a:pPr algn="ctr" eaLnBrk="1" hangingPunct="1"/>
            <a:r>
              <a:rPr lang="sv-SE" altLang="sv-SE" sz="4400">
                <a:solidFill>
                  <a:schemeClr val="bg1"/>
                </a:solidFill>
              </a:rPr>
              <a:t>Blir det bättre med försurningen?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8610"/>
                                        </p:tgtEl>
                                        <p:attrNameLst>
                                          <p:attrName>style.visibility</p:attrName>
                                        </p:attrNameLst>
                                      </p:cBhvr>
                                      <p:to>
                                        <p:strVal val="visible"/>
                                      </p:to>
                                    </p:set>
                                    <p:anim calcmode="lin" valueType="num">
                                      <p:cBhvr>
                                        <p:cTn id="7" dur="3000" fill="hold"/>
                                        <p:tgtEl>
                                          <p:spTgt spid="68610"/>
                                        </p:tgtEl>
                                        <p:attrNameLst>
                                          <p:attrName>ppt_w</p:attrName>
                                        </p:attrNameLst>
                                      </p:cBhvr>
                                      <p:tavLst>
                                        <p:tav tm="0">
                                          <p:val>
                                            <p:fltVal val="0"/>
                                          </p:val>
                                        </p:tav>
                                        <p:tav tm="100000">
                                          <p:val>
                                            <p:strVal val="#ppt_w"/>
                                          </p:val>
                                        </p:tav>
                                      </p:tavLst>
                                    </p:anim>
                                    <p:anim calcmode="lin" valueType="num">
                                      <p:cBhvr>
                                        <p:cTn id="8" dur="3000" fill="hold"/>
                                        <p:tgtEl>
                                          <p:spTgt spid="68610"/>
                                        </p:tgtEl>
                                        <p:attrNameLst>
                                          <p:attrName>ppt_h</p:attrName>
                                        </p:attrNameLst>
                                      </p:cBhvr>
                                      <p:tavLst>
                                        <p:tav tm="0">
                                          <p:val>
                                            <p:fltVal val="0"/>
                                          </p:val>
                                        </p:tav>
                                        <p:tav tm="100000">
                                          <p:val>
                                            <p:strVal val="#ppt_h"/>
                                          </p:val>
                                        </p:tav>
                                      </p:tavLst>
                                    </p:anim>
                                    <p:animEffect transition="in" filter="fade">
                                      <p:cBhvr>
                                        <p:cTn id="9" dur="30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a:extLst>
              <a:ext uri="{FF2B5EF4-FFF2-40B4-BE49-F238E27FC236}">
                <a16:creationId xmlns:a16="http://schemas.microsoft.com/office/drawing/2014/main" id="{33693BF9-21D9-47EF-86A3-C1D325E844B6}"/>
              </a:ext>
            </a:extLst>
          </p:cNvPr>
          <p:cNvSpPr>
            <a:spLocks noGrp="1" noChangeArrowheads="1"/>
          </p:cNvSpPr>
          <p:nvPr>
            <p:ph type="title"/>
          </p:nvPr>
        </p:nvSpPr>
        <p:spPr/>
        <p:txBody>
          <a:bodyPr/>
          <a:lstStyle/>
          <a:p>
            <a:pPr eaLnBrk="1" hangingPunct="1"/>
            <a:r>
              <a:rPr lang="sv-SE" altLang="sv-SE"/>
              <a:t>Det blir bättre och bättre i landet</a:t>
            </a:r>
          </a:p>
        </p:txBody>
      </p:sp>
      <p:sp>
        <p:nvSpPr>
          <p:cNvPr id="57348" name="Text Box 6">
            <a:extLst>
              <a:ext uri="{FF2B5EF4-FFF2-40B4-BE49-F238E27FC236}">
                <a16:creationId xmlns:a16="http://schemas.microsoft.com/office/drawing/2014/main" id="{F586321D-FF20-483C-891D-9A31DA895B89}"/>
              </a:ext>
            </a:extLst>
          </p:cNvPr>
          <p:cNvSpPr txBox="1">
            <a:spLocks noChangeArrowheads="1"/>
          </p:cNvSpPr>
          <p:nvPr/>
        </p:nvSpPr>
        <p:spPr bwMode="auto">
          <a:xfrm>
            <a:off x="539750" y="5157788"/>
            <a:ext cx="7416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dirty="0"/>
              <a:t>Nedfallet av svavel i Sverige har minskat sedan i mitten på 1980-talet. Dessa kartor visar minskningen från 1991 till 2014. Ju mörkare röd färg desto mer svavelnedfall. </a:t>
            </a:r>
          </a:p>
        </p:txBody>
      </p:sp>
      <p:sp>
        <p:nvSpPr>
          <p:cNvPr id="57349" name="Text Box 7">
            <a:extLst>
              <a:ext uri="{FF2B5EF4-FFF2-40B4-BE49-F238E27FC236}">
                <a16:creationId xmlns:a16="http://schemas.microsoft.com/office/drawing/2014/main" id="{4625E42A-9507-45D5-9B78-F3DC7528F34A}"/>
              </a:ext>
            </a:extLst>
          </p:cNvPr>
          <p:cNvSpPr txBox="1">
            <a:spLocks noChangeArrowheads="1"/>
          </p:cNvSpPr>
          <p:nvPr/>
        </p:nvSpPr>
        <p:spPr bwMode="auto">
          <a:xfrm>
            <a:off x="611188" y="6381750"/>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tx1"/>
                </a:solidFill>
              </a:rPr>
              <a:t>BLIR DET BÄTTRE MED FÖRSURNINGEN?</a:t>
            </a:r>
          </a:p>
        </p:txBody>
      </p:sp>
      <p:sp>
        <p:nvSpPr>
          <p:cNvPr id="57350" name="Text Box 8">
            <a:extLst>
              <a:ext uri="{FF2B5EF4-FFF2-40B4-BE49-F238E27FC236}">
                <a16:creationId xmlns:a16="http://schemas.microsoft.com/office/drawing/2014/main" id="{1BA01AF6-9D2E-4B13-8E5F-518D0777495A}"/>
              </a:ext>
            </a:extLst>
          </p:cNvPr>
          <p:cNvSpPr txBox="1">
            <a:spLocks noChangeArrowheads="1"/>
          </p:cNvSpPr>
          <p:nvPr/>
        </p:nvSpPr>
        <p:spPr bwMode="auto">
          <a:xfrm>
            <a:off x="4427984" y="4827235"/>
            <a:ext cx="3311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dirty="0">
                <a:solidFill>
                  <a:schemeClr val="tx1"/>
                </a:solidFill>
                <a:latin typeface="Times New Roman" panose="02020603050405020304" pitchFamily="18" charset="0"/>
              </a:rPr>
              <a:t>Källa: IVL Svenska Miljöinstitutet</a:t>
            </a:r>
          </a:p>
        </p:txBody>
      </p:sp>
      <p:pic>
        <p:nvPicPr>
          <p:cNvPr id="3" name="Bildobjekt 2">
            <a:extLst>
              <a:ext uri="{FF2B5EF4-FFF2-40B4-BE49-F238E27FC236}">
                <a16:creationId xmlns:a16="http://schemas.microsoft.com/office/drawing/2014/main" id="{AADE6334-EC9E-49B0-B2A6-5306DAC3A1DA}"/>
              </a:ext>
            </a:extLst>
          </p:cNvPr>
          <p:cNvPicPr>
            <a:picLocks noChangeAspect="1"/>
          </p:cNvPicPr>
          <p:nvPr/>
        </p:nvPicPr>
        <p:blipFill>
          <a:blip r:embed="rId5"/>
          <a:stretch>
            <a:fillRect/>
          </a:stretch>
        </p:blipFill>
        <p:spPr>
          <a:xfrm>
            <a:off x="755576" y="1340768"/>
            <a:ext cx="6248669" cy="351452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ubrik 1">
            <a:extLst>
              <a:ext uri="{FF2B5EF4-FFF2-40B4-BE49-F238E27FC236}">
                <a16:creationId xmlns:a16="http://schemas.microsoft.com/office/drawing/2014/main" id="{63BC2A98-B5D7-4E12-9BA4-428C49EB643A}"/>
              </a:ext>
            </a:extLst>
          </p:cNvPr>
          <p:cNvSpPr>
            <a:spLocks noGrp="1" noChangeArrowheads="1"/>
          </p:cNvSpPr>
          <p:nvPr>
            <p:ph type="title"/>
          </p:nvPr>
        </p:nvSpPr>
        <p:spPr/>
        <p:txBody>
          <a:bodyPr/>
          <a:lstStyle/>
          <a:p>
            <a:r>
              <a:rPr lang="sv-SE" altLang="sv-SE"/>
              <a:t>Det blir bättre och bättre i länet</a:t>
            </a:r>
          </a:p>
        </p:txBody>
      </p:sp>
      <p:sp>
        <p:nvSpPr>
          <p:cNvPr id="59396" name="textruta 4">
            <a:extLst>
              <a:ext uri="{FF2B5EF4-FFF2-40B4-BE49-F238E27FC236}">
                <a16:creationId xmlns:a16="http://schemas.microsoft.com/office/drawing/2014/main" id="{BA59DCE0-D7EA-4D0E-AFB8-7C5FD833F68F}"/>
              </a:ext>
            </a:extLst>
          </p:cNvPr>
          <p:cNvSpPr txBox="1">
            <a:spLocks noChangeArrowheads="1"/>
          </p:cNvSpPr>
          <p:nvPr/>
        </p:nvSpPr>
        <p:spPr bwMode="auto">
          <a:xfrm>
            <a:off x="684213" y="5445125"/>
            <a:ext cx="6264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r>
              <a:rPr lang="sv-SE" altLang="sv-SE"/>
              <a:t>I länet har svavelnedfallet minskat rejält sedan år 1990. </a:t>
            </a:r>
          </a:p>
        </p:txBody>
      </p:sp>
      <p:graphicFrame>
        <p:nvGraphicFramePr>
          <p:cNvPr id="6" name="Diagram 5">
            <a:extLst>
              <a:ext uri="{FF2B5EF4-FFF2-40B4-BE49-F238E27FC236}">
                <a16:creationId xmlns:a16="http://schemas.microsoft.com/office/drawing/2014/main" id="{A02BCE7A-9F62-48A6-ADDF-615C9F9EAC19}"/>
              </a:ext>
            </a:extLst>
          </p:cNvPr>
          <p:cNvGraphicFramePr/>
          <p:nvPr>
            <p:extLst>
              <p:ext uri="{D42A27DB-BD31-4B8C-83A1-F6EECF244321}">
                <p14:modId xmlns:p14="http://schemas.microsoft.com/office/powerpoint/2010/main" val="927185715"/>
              </p:ext>
            </p:extLst>
          </p:nvPr>
        </p:nvGraphicFramePr>
        <p:xfrm>
          <a:off x="899592" y="1700808"/>
          <a:ext cx="6840760" cy="352839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AutoShape 5" descr="image001">
            <a:extLst>
              <a:ext uri="{FF2B5EF4-FFF2-40B4-BE49-F238E27FC236}">
                <a16:creationId xmlns:a16="http://schemas.microsoft.com/office/drawing/2014/main" id="{416DC433-18D0-43BE-9916-8A746295D9B0}"/>
              </a:ext>
            </a:extLst>
          </p:cNvPr>
          <p:cNvSpPr>
            <a:spLocks noChangeAspect="1" noChangeArrowheads="1"/>
          </p:cNvSpPr>
          <p:nvPr/>
        </p:nvSpPr>
        <p:spPr bwMode="auto">
          <a:xfrm>
            <a:off x="3014663" y="2524125"/>
            <a:ext cx="311467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endParaRPr lang="sv-SE" altLang="sv-SE"/>
          </a:p>
        </p:txBody>
      </p:sp>
      <p:sp>
        <p:nvSpPr>
          <p:cNvPr id="61443" name="AutoShape 7" descr="image001">
            <a:extLst>
              <a:ext uri="{FF2B5EF4-FFF2-40B4-BE49-F238E27FC236}">
                <a16:creationId xmlns:a16="http://schemas.microsoft.com/office/drawing/2014/main" id="{6B01C6DC-D8AA-4C5A-9775-2AF0206BB78D}"/>
              </a:ext>
            </a:extLst>
          </p:cNvPr>
          <p:cNvSpPr>
            <a:spLocks noChangeAspect="1" noChangeArrowheads="1"/>
          </p:cNvSpPr>
          <p:nvPr/>
        </p:nvSpPr>
        <p:spPr bwMode="auto">
          <a:xfrm>
            <a:off x="1476375" y="2420938"/>
            <a:ext cx="311467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endParaRPr lang="sv-SE" altLang="sv-SE"/>
          </a:p>
        </p:txBody>
      </p:sp>
      <p:sp>
        <p:nvSpPr>
          <p:cNvPr id="61444" name="Text Box 9">
            <a:extLst>
              <a:ext uri="{FF2B5EF4-FFF2-40B4-BE49-F238E27FC236}">
                <a16:creationId xmlns:a16="http://schemas.microsoft.com/office/drawing/2014/main" id="{9DBB7D40-82D7-4197-980F-01361D7E2312}"/>
              </a:ext>
            </a:extLst>
          </p:cNvPr>
          <p:cNvSpPr txBox="1">
            <a:spLocks noChangeArrowheads="1"/>
          </p:cNvSpPr>
          <p:nvPr/>
        </p:nvSpPr>
        <p:spPr bwMode="auto">
          <a:xfrm>
            <a:off x="611188" y="1557338"/>
            <a:ext cx="51847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0"/>
              </a:spcBef>
              <a:buClrTx/>
              <a:buSzTx/>
            </a:pPr>
            <a:r>
              <a:rPr lang="sv-SE" altLang="sv-SE"/>
              <a:t>När utsläppen av svavel minskade, kunde man också minska på kalkmängderna.</a:t>
            </a:r>
          </a:p>
        </p:txBody>
      </p:sp>
      <p:sp>
        <p:nvSpPr>
          <p:cNvPr id="22551" name="Text Box 23">
            <a:extLst>
              <a:ext uri="{FF2B5EF4-FFF2-40B4-BE49-F238E27FC236}">
                <a16:creationId xmlns:a16="http://schemas.microsoft.com/office/drawing/2014/main" id="{4A3F017E-9B79-482F-9761-F09976544511}"/>
              </a:ext>
            </a:extLst>
          </p:cNvPr>
          <p:cNvSpPr txBox="1">
            <a:spLocks noChangeArrowheads="1"/>
          </p:cNvSpPr>
          <p:nvPr/>
        </p:nvSpPr>
        <p:spPr bwMode="auto">
          <a:xfrm>
            <a:off x="611188" y="2349500"/>
            <a:ext cx="5329237"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0"/>
              </a:spcBef>
              <a:buClrTx/>
              <a:buSzTx/>
            </a:pPr>
            <a:r>
              <a:rPr lang="sv-SE" altLang="sv-SE"/>
              <a:t>Flera sjöar och vattendrag har återhämtat sig och fått tillbaka mört, öring och andra försurningskänsliga arter. </a:t>
            </a:r>
          </a:p>
        </p:txBody>
      </p:sp>
      <p:sp>
        <p:nvSpPr>
          <p:cNvPr id="61446" name="Text Box 24">
            <a:extLst>
              <a:ext uri="{FF2B5EF4-FFF2-40B4-BE49-F238E27FC236}">
                <a16:creationId xmlns:a16="http://schemas.microsoft.com/office/drawing/2014/main" id="{C65E97F1-EA81-46C1-BD8B-BAB15817BBF2}"/>
              </a:ext>
            </a:extLst>
          </p:cNvPr>
          <p:cNvSpPr txBox="1">
            <a:spLocks noChangeArrowheads="1"/>
          </p:cNvSpPr>
          <p:nvPr/>
        </p:nvSpPr>
        <p:spPr bwMode="auto">
          <a:xfrm>
            <a:off x="6011863" y="1052513"/>
            <a:ext cx="2016125" cy="27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7500">
                <a:solidFill>
                  <a:srgbClr val="339933"/>
                </a:solidFill>
                <a:latin typeface="Wingdings" panose="05000000000000000000" pitchFamily="2" charset="2"/>
              </a:rPr>
              <a:t>C</a:t>
            </a:r>
          </a:p>
        </p:txBody>
      </p:sp>
      <p:pic>
        <p:nvPicPr>
          <p:cNvPr id="22556" name="Picture 28" descr="mort">
            <a:extLst>
              <a:ext uri="{FF2B5EF4-FFF2-40B4-BE49-F238E27FC236}">
                <a16:creationId xmlns:a16="http://schemas.microsoft.com/office/drawing/2014/main" id="{DA684EAA-9846-4CC3-9143-22F4E06A08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3783013"/>
            <a:ext cx="352742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8" name="Picture 30" descr="flodkrafta">
            <a:extLst>
              <a:ext uri="{FF2B5EF4-FFF2-40B4-BE49-F238E27FC236}">
                <a16:creationId xmlns:a16="http://schemas.microsoft.com/office/drawing/2014/main" id="{5310350A-2139-44CD-B13A-CE9F826D56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420" b="3423"/>
          <a:stretch>
            <a:fillRect/>
          </a:stretch>
        </p:blipFill>
        <p:spPr bwMode="auto">
          <a:xfrm>
            <a:off x="4645025" y="3424238"/>
            <a:ext cx="3095625"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Text Box 31">
            <a:extLst>
              <a:ext uri="{FF2B5EF4-FFF2-40B4-BE49-F238E27FC236}">
                <a16:creationId xmlns:a16="http://schemas.microsoft.com/office/drawing/2014/main" id="{9CD09E32-EF6B-465C-9736-0270F726D52C}"/>
              </a:ext>
            </a:extLst>
          </p:cNvPr>
          <p:cNvSpPr txBox="1">
            <a:spLocks noChangeArrowheads="1"/>
          </p:cNvSpPr>
          <p:nvPr/>
        </p:nvSpPr>
        <p:spPr bwMode="auto">
          <a:xfrm>
            <a:off x="611188" y="6381750"/>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tx1"/>
                </a:solidFill>
              </a:rPr>
              <a:t>BLIR DET BÄTTRE MED FÖRSURNINGEN?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2551"/>
                                        </p:tgtEl>
                                        <p:attrNameLst>
                                          <p:attrName>style.visibility</p:attrName>
                                        </p:attrNameLst>
                                      </p:cBhvr>
                                      <p:to>
                                        <p:strVal val="visible"/>
                                      </p:to>
                                    </p:set>
                                    <p:anim calcmode="lin" valueType="num">
                                      <p:cBhvr>
                                        <p:cTn id="7" dur="3000" fill="hold"/>
                                        <p:tgtEl>
                                          <p:spTgt spid="22551"/>
                                        </p:tgtEl>
                                        <p:attrNameLst>
                                          <p:attrName>ppt_w</p:attrName>
                                        </p:attrNameLst>
                                      </p:cBhvr>
                                      <p:tavLst>
                                        <p:tav tm="0">
                                          <p:val>
                                            <p:fltVal val="0"/>
                                          </p:val>
                                        </p:tav>
                                        <p:tav tm="100000">
                                          <p:val>
                                            <p:strVal val="#ppt_w"/>
                                          </p:val>
                                        </p:tav>
                                      </p:tavLst>
                                    </p:anim>
                                    <p:anim calcmode="lin" valueType="num">
                                      <p:cBhvr>
                                        <p:cTn id="8" dur="3000" fill="hold"/>
                                        <p:tgtEl>
                                          <p:spTgt spid="22551"/>
                                        </p:tgtEl>
                                        <p:attrNameLst>
                                          <p:attrName>ppt_h</p:attrName>
                                        </p:attrNameLst>
                                      </p:cBhvr>
                                      <p:tavLst>
                                        <p:tav tm="0">
                                          <p:val>
                                            <p:fltVal val="0"/>
                                          </p:val>
                                        </p:tav>
                                        <p:tav tm="100000">
                                          <p:val>
                                            <p:strVal val="#ppt_h"/>
                                          </p:val>
                                        </p:tav>
                                      </p:tavLst>
                                    </p:anim>
                                    <p:animEffect transition="in" filter="fade">
                                      <p:cBhvr>
                                        <p:cTn id="9" dur="3000"/>
                                        <p:tgtEl>
                                          <p:spTgt spid="22551"/>
                                        </p:tgtEl>
                                      </p:cBhvr>
                                    </p:animEffect>
                                  </p:childTnLst>
                                </p:cTn>
                              </p:par>
                              <p:par>
                                <p:cTn id="10" presetID="53" presetClass="entr" presetSubtype="0" fill="hold" nodeType="withEffect">
                                  <p:stCondLst>
                                    <p:cond delay="0"/>
                                  </p:stCondLst>
                                  <p:childTnLst>
                                    <p:set>
                                      <p:cBhvr>
                                        <p:cTn id="11" dur="1" fill="hold">
                                          <p:stCondLst>
                                            <p:cond delay="0"/>
                                          </p:stCondLst>
                                        </p:cTn>
                                        <p:tgtEl>
                                          <p:spTgt spid="22558"/>
                                        </p:tgtEl>
                                        <p:attrNameLst>
                                          <p:attrName>style.visibility</p:attrName>
                                        </p:attrNameLst>
                                      </p:cBhvr>
                                      <p:to>
                                        <p:strVal val="visible"/>
                                      </p:to>
                                    </p:set>
                                    <p:anim calcmode="lin" valueType="num">
                                      <p:cBhvr>
                                        <p:cTn id="12" dur="3000" fill="hold"/>
                                        <p:tgtEl>
                                          <p:spTgt spid="22558"/>
                                        </p:tgtEl>
                                        <p:attrNameLst>
                                          <p:attrName>ppt_w</p:attrName>
                                        </p:attrNameLst>
                                      </p:cBhvr>
                                      <p:tavLst>
                                        <p:tav tm="0">
                                          <p:val>
                                            <p:fltVal val="0"/>
                                          </p:val>
                                        </p:tav>
                                        <p:tav tm="100000">
                                          <p:val>
                                            <p:strVal val="#ppt_w"/>
                                          </p:val>
                                        </p:tav>
                                      </p:tavLst>
                                    </p:anim>
                                    <p:anim calcmode="lin" valueType="num">
                                      <p:cBhvr>
                                        <p:cTn id="13" dur="3000" fill="hold"/>
                                        <p:tgtEl>
                                          <p:spTgt spid="22558"/>
                                        </p:tgtEl>
                                        <p:attrNameLst>
                                          <p:attrName>ppt_h</p:attrName>
                                        </p:attrNameLst>
                                      </p:cBhvr>
                                      <p:tavLst>
                                        <p:tav tm="0">
                                          <p:val>
                                            <p:fltVal val="0"/>
                                          </p:val>
                                        </p:tav>
                                        <p:tav tm="100000">
                                          <p:val>
                                            <p:strVal val="#ppt_h"/>
                                          </p:val>
                                        </p:tav>
                                      </p:tavLst>
                                    </p:anim>
                                    <p:animEffect transition="in" filter="fade">
                                      <p:cBhvr>
                                        <p:cTn id="14" dur="3000"/>
                                        <p:tgtEl>
                                          <p:spTgt spid="22558"/>
                                        </p:tgtEl>
                                      </p:cBhvr>
                                    </p:animEffect>
                                  </p:childTnLst>
                                </p:cTn>
                              </p:par>
                            </p:childTnLst>
                          </p:cTn>
                        </p:par>
                        <p:par>
                          <p:cTn id="15" fill="hold" nodeType="afterGroup">
                            <p:stCondLst>
                              <p:cond delay="3000"/>
                            </p:stCondLst>
                            <p:childTnLst>
                              <p:par>
                                <p:cTn id="16" presetID="34" presetClass="entr" presetSubtype="0" fill="hold" nodeType="afterEffect">
                                  <p:stCondLst>
                                    <p:cond delay="1500"/>
                                  </p:stCondLst>
                                  <p:childTnLst>
                                    <p:set>
                                      <p:cBhvr>
                                        <p:cTn id="17" dur="1" fill="hold">
                                          <p:stCondLst>
                                            <p:cond delay="0"/>
                                          </p:stCondLst>
                                        </p:cTn>
                                        <p:tgtEl>
                                          <p:spTgt spid="22556"/>
                                        </p:tgtEl>
                                        <p:attrNameLst>
                                          <p:attrName>style.visibility</p:attrName>
                                        </p:attrNameLst>
                                      </p:cBhvr>
                                      <p:to>
                                        <p:strVal val="visible"/>
                                      </p:to>
                                    </p:set>
                                    <p:anim from="(-#ppt_w/2)" to="(#ppt_x)" calcmode="lin" valueType="num">
                                      <p:cBhvr>
                                        <p:cTn id="18" dur="600" fill="hold">
                                          <p:stCondLst>
                                            <p:cond delay="0"/>
                                          </p:stCondLst>
                                        </p:cTn>
                                        <p:tgtEl>
                                          <p:spTgt spid="22556"/>
                                        </p:tgtEl>
                                        <p:attrNameLst>
                                          <p:attrName>ppt_x</p:attrName>
                                        </p:attrNameLst>
                                      </p:cBhvr>
                                    </p:anim>
                                    <p:anim from="0" to="-1.0" calcmode="lin" valueType="num">
                                      <p:cBhvr>
                                        <p:cTn id="19" dur="200" decel="50000" autoRev="1" fill="hold">
                                          <p:stCondLst>
                                            <p:cond delay="600"/>
                                          </p:stCondLst>
                                        </p:cTn>
                                        <p:tgtEl>
                                          <p:spTgt spid="22556"/>
                                        </p:tgtEl>
                                        <p:attrNameLst>
                                          <p:attrName>xshear</p:attrName>
                                        </p:attrNameLst>
                                      </p:cBhvr>
                                    </p:anim>
                                    <p:animScale>
                                      <p:cBhvr>
                                        <p:cTn id="20" dur="200" decel="100000" autoRev="1" fill="hold">
                                          <p:stCondLst>
                                            <p:cond delay="600"/>
                                          </p:stCondLst>
                                        </p:cTn>
                                        <p:tgtEl>
                                          <p:spTgt spid="22556"/>
                                        </p:tgtEl>
                                      </p:cBhvr>
                                      <p:from x="100000" y="100000"/>
                                      <p:to x="80000" y="100000"/>
                                    </p:animScale>
                                    <p:anim by="(#ppt_h/3+#ppt_w*0.1)" calcmode="lin" valueType="num">
                                      <p:cBhvr additive="sum">
                                        <p:cTn id="21" dur="200" decel="100000" autoRev="1" fill="hold">
                                          <p:stCondLst>
                                            <p:cond delay="600"/>
                                          </p:stCondLst>
                                        </p:cTn>
                                        <p:tgtEl>
                                          <p:spTgt spid="2255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a:extLst>
              <a:ext uri="{FF2B5EF4-FFF2-40B4-BE49-F238E27FC236}">
                <a16:creationId xmlns:a16="http://schemas.microsoft.com/office/drawing/2014/main" id="{C098CC6C-E7C7-4962-A6A9-3A553BD55010}"/>
              </a:ext>
            </a:extLst>
          </p:cNvPr>
          <p:cNvSpPr>
            <a:spLocks noGrp="1" noChangeArrowheads="1"/>
          </p:cNvSpPr>
          <p:nvPr>
            <p:ph type="body" idx="1"/>
          </p:nvPr>
        </p:nvSpPr>
        <p:spPr>
          <a:xfrm>
            <a:off x="5724525" y="1268413"/>
            <a:ext cx="1585913" cy="2736850"/>
          </a:xfrm>
        </p:spPr>
        <p:txBody>
          <a:bodyPr/>
          <a:lstStyle/>
          <a:p>
            <a:pPr algn="r" eaLnBrk="1" hangingPunct="1">
              <a:lnSpc>
                <a:spcPct val="90000"/>
              </a:lnSpc>
            </a:pPr>
            <a:r>
              <a:rPr lang="sv-SE" altLang="sv-SE" sz="17500">
                <a:solidFill>
                  <a:srgbClr val="FF3300"/>
                </a:solidFill>
                <a:latin typeface="Wingdings" panose="05000000000000000000" pitchFamily="2" charset="2"/>
              </a:rPr>
              <a:t>D</a:t>
            </a:r>
          </a:p>
        </p:txBody>
      </p:sp>
      <p:sp>
        <p:nvSpPr>
          <p:cNvPr id="63491" name="Text Box 4">
            <a:extLst>
              <a:ext uri="{FF2B5EF4-FFF2-40B4-BE49-F238E27FC236}">
                <a16:creationId xmlns:a16="http://schemas.microsoft.com/office/drawing/2014/main" id="{043A4B18-F928-49F9-9974-E8851B7D19A1}"/>
              </a:ext>
            </a:extLst>
          </p:cNvPr>
          <p:cNvSpPr txBox="1">
            <a:spLocks noChangeArrowheads="1"/>
          </p:cNvSpPr>
          <p:nvPr/>
        </p:nvSpPr>
        <p:spPr bwMode="auto">
          <a:xfrm>
            <a:off x="755650" y="2636838"/>
            <a:ext cx="360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endParaRPr kumimoji="1" lang="sv-SE" altLang="sv-SE" sz="2400">
              <a:solidFill>
                <a:schemeClr val="tx1"/>
              </a:solidFill>
              <a:latin typeface="Times New Roman" panose="02020603050405020304" pitchFamily="18" charset="0"/>
            </a:endParaRPr>
          </a:p>
        </p:txBody>
      </p:sp>
      <p:sp>
        <p:nvSpPr>
          <p:cNvPr id="63492" name="Text Box 5">
            <a:extLst>
              <a:ext uri="{FF2B5EF4-FFF2-40B4-BE49-F238E27FC236}">
                <a16:creationId xmlns:a16="http://schemas.microsoft.com/office/drawing/2014/main" id="{22A48F7D-1D55-4FD0-83C9-16B819FF5F08}"/>
              </a:ext>
            </a:extLst>
          </p:cNvPr>
          <p:cNvSpPr txBox="1">
            <a:spLocks noChangeArrowheads="1"/>
          </p:cNvSpPr>
          <p:nvPr/>
        </p:nvSpPr>
        <p:spPr bwMode="auto">
          <a:xfrm>
            <a:off x="755650" y="1844675"/>
            <a:ext cx="4897438"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r>
              <a:rPr lang="sv-SE" altLang="sv-SE"/>
              <a:t>MEN mark och vatten lider fortfarande av de stora utsläpp som en gång varit och därför kommer försurningen att finnas kvar i lång tid framöver.</a:t>
            </a:r>
          </a:p>
        </p:txBody>
      </p:sp>
      <p:sp>
        <p:nvSpPr>
          <p:cNvPr id="54278" name="Text Box 6">
            <a:extLst>
              <a:ext uri="{FF2B5EF4-FFF2-40B4-BE49-F238E27FC236}">
                <a16:creationId xmlns:a16="http://schemas.microsoft.com/office/drawing/2014/main" id="{E5CF9410-9488-40EC-8E44-05094FB69593}"/>
              </a:ext>
            </a:extLst>
          </p:cNvPr>
          <p:cNvSpPr txBox="1">
            <a:spLocks noChangeArrowheads="1"/>
          </p:cNvSpPr>
          <p:nvPr/>
        </p:nvSpPr>
        <p:spPr bwMode="auto">
          <a:xfrm>
            <a:off x="755650" y="3236913"/>
            <a:ext cx="42497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r>
              <a:rPr lang="sv-SE" altLang="sv-SE"/>
              <a:t>Kalkningen måste fortsätta!</a:t>
            </a:r>
            <a:endParaRPr kumimoji="1" lang="sv-SE" altLang="sv-SE" sz="2400">
              <a:solidFill>
                <a:schemeClr val="tx1"/>
              </a:solidFill>
              <a:latin typeface="Times New Roman" panose="02020603050405020304" pitchFamily="18" charset="0"/>
            </a:endParaRPr>
          </a:p>
        </p:txBody>
      </p:sp>
      <p:sp>
        <p:nvSpPr>
          <p:cNvPr id="63494" name="Text Box 9">
            <a:extLst>
              <a:ext uri="{FF2B5EF4-FFF2-40B4-BE49-F238E27FC236}">
                <a16:creationId xmlns:a16="http://schemas.microsoft.com/office/drawing/2014/main" id="{C4FB571C-3A40-4644-9282-2B86C81FBE43}"/>
              </a:ext>
            </a:extLst>
          </p:cNvPr>
          <p:cNvSpPr txBox="1">
            <a:spLocks noChangeArrowheads="1"/>
          </p:cNvSpPr>
          <p:nvPr/>
        </p:nvSpPr>
        <p:spPr bwMode="auto">
          <a:xfrm>
            <a:off x="611188" y="6381750"/>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tx1"/>
                </a:solidFill>
              </a:rPr>
              <a:t>BLIR DET BÄTTRE MED FÖRSURNINGEN?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4278"/>
                                        </p:tgtEl>
                                        <p:attrNameLst>
                                          <p:attrName>style.visibility</p:attrName>
                                        </p:attrNameLst>
                                      </p:cBhvr>
                                      <p:to>
                                        <p:strVal val="visible"/>
                                      </p:to>
                                    </p:set>
                                    <p:anim calcmode="lin" valueType="num">
                                      <p:cBhvr>
                                        <p:cTn id="7" dur="3000" fill="hold"/>
                                        <p:tgtEl>
                                          <p:spTgt spid="54278"/>
                                        </p:tgtEl>
                                        <p:attrNameLst>
                                          <p:attrName>ppt_w</p:attrName>
                                        </p:attrNameLst>
                                      </p:cBhvr>
                                      <p:tavLst>
                                        <p:tav tm="0">
                                          <p:val>
                                            <p:fltVal val="0"/>
                                          </p:val>
                                        </p:tav>
                                        <p:tav tm="100000">
                                          <p:val>
                                            <p:strVal val="#ppt_w"/>
                                          </p:val>
                                        </p:tav>
                                      </p:tavLst>
                                    </p:anim>
                                    <p:anim calcmode="lin" valueType="num">
                                      <p:cBhvr>
                                        <p:cTn id="8" dur="3000" fill="hold"/>
                                        <p:tgtEl>
                                          <p:spTgt spid="54278"/>
                                        </p:tgtEl>
                                        <p:attrNameLst>
                                          <p:attrName>ppt_h</p:attrName>
                                        </p:attrNameLst>
                                      </p:cBhvr>
                                      <p:tavLst>
                                        <p:tav tm="0">
                                          <p:val>
                                            <p:fltVal val="0"/>
                                          </p:val>
                                        </p:tav>
                                        <p:tav tm="100000">
                                          <p:val>
                                            <p:strVal val="#ppt_h"/>
                                          </p:val>
                                        </p:tav>
                                      </p:tavLst>
                                    </p:anim>
                                    <p:animEffect transition="in" filter="fade">
                                      <p:cBhvr>
                                        <p:cTn id="9" dur="3000"/>
                                        <p:tgtEl>
                                          <p:spTgt spid="54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2601A90C-9873-4C9A-8F47-A55F7A9714B0}"/>
              </a:ext>
            </a:extLst>
          </p:cNvPr>
          <p:cNvSpPr>
            <a:spLocks noGrp="1" noChangeArrowheads="1"/>
          </p:cNvSpPr>
          <p:nvPr>
            <p:ph type="title"/>
          </p:nvPr>
        </p:nvSpPr>
        <p:spPr>
          <a:xfrm>
            <a:off x="539750" y="2278063"/>
            <a:ext cx="7993063" cy="1079500"/>
          </a:xfrm>
        </p:spPr>
        <p:txBody>
          <a:bodyPr/>
          <a:lstStyle/>
          <a:p>
            <a:pPr algn="ctr" eaLnBrk="1" hangingPunct="1"/>
            <a:r>
              <a:rPr lang="sv-SE" altLang="sv-SE" sz="4800">
                <a:solidFill>
                  <a:schemeClr val="bg1"/>
                </a:solidFill>
              </a:rPr>
              <a:t>Till sist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9634"/>
                                        </p:tgtEl>
                                        <p:attrNameLst>
                                          <p:attrName>style.visibility</p:attrName>
                                        </p:attrNameLst>
                                      </p:cBhvr>
                                      <p:to>
                                        <p:strVal val="visible"/>
                                      </p:to>
                                    </p:set>
                                    <p:anim calcmode="lin" valueType="num">
                                      <p:cBhvr>
                                        <p:cTn id="7" dur="3000" fill="hold"/>
                                        <p:tgtEl>
                                          <p:spTgt spid="69634"/>
                                        </p:tgtEl>
                                        <p:attrNameLst>
                                          <p:attrName>ppt_w</p:attrName>
                                        </p:attrNameLst>
                                      </p:cBhvr>
                                      <p:tavLst>
                                        <p:tav tm="0">
                                          <p:val>
                                            <p:fltVal val="0"/>
                                          </p:val>
                                        </p:tav>
                                        <p:tav tm="100000">
                                          <p:val>
                                            <p:strVal val="#ppt_w"/>
                                          </p:val>
                                        </p:tav>
                                      </p:tavLst>
                                    </p:anim>
                                    <p:anim calcmode="lin" valueType="num">
                                      <p:cBhvr>
                                        <p:cTn id="8" dur="3000" fill="hold"/>
                                        <p:tgtEl>
                                          <p:spTgt spid="69634"/>
                                        </p:tgtEl>
                                        <p:attrNameLst>
                                          <p:attrName>ppt_h</p:attrName>
                                        </p:attrNameLst>
                                      </p:cBhvr>
                                      <p:tavLst>
                                        <p:tav tm="0">
                                          <p:val>
                                            <p:fltVal val="0"/>
                                          </p:val>
                                        </p:tav>
                                        <p:tav tm="100000">
                                          <p:val>
                                            <p:strVal val="#ppt_h"/>
                                          </p:val>
                                        </p:tav>
                                      </p:tavLst>
                                    </p:anim>
                                    <p:animEffect transition="in" filter="fade">
                                      <p:cBhvr>
                                        <p:cTn id="9" dur="30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663AEC4A-AFDC-4C5E-878E-B13C0EFD41F9}"/>
              </a:ext>
            </a:extLst>
          </p:cNvPr>
          <p:cNvSpPr>
            <a:spLocks noGrp="1" noChangeArrowheads="1"/>
          </p:cNvSpPr>
          <p:nvPr>
            <p:ph type="title"/>
          </p:nvPr>
        </p:nvSpPr>
        <p:spPr/>
        <p:txBody>
          <a:bodyPr/>
          <a:lstStyle/>
          <a:p>
            <a:pPr eaLnBrk="1" hangingPunct="1"/>
            <a:r>
              <a:rPr lang="sv-SE" altLang="sv-SE" sz="2400"/>
              <a:t>Varför är kalkning och restaurering bra?</a:t>
            </a:r>
          </a:p>
        </p:txBody>
      </p:sp>
      <p:sp>
        <p:nvSpPr>
          <p:cNvPr id="66563" name="Rectangle 3">
            <a:extLst>
              <a:ext uri="{FF2B5EF4-FFF2-40B4-BE49-F238E27FC236}">
                <a16:creationId xmlns:a16="http://schemas.microsoft.com/office/drawing/2014/main" id="{E05ECA9E-D550-46D1-A4F6-BB219DD4F0FB}"/>
              </a:ext>
            </a:extLst>
          </p:cNvPr>
          <p:cNvSpPr>
            <a:spLocks noGrp="1" noChangeArrowheads="1"/>
          </p:cNvSpPr>
          <p:nvPr>
            <p:ph type="body" idx="1"/>
          </p:nvPr>
        </p:nvSpPr>
        <p:spPr>
          <a:xfrm>
            <a:off x="539750" y="1628775"/>
            <a:ext cx="3024188" cy="3816350"/>
          </a:xfrm>
        </p:spPr>
        <p:txBody>
          <a:bodyPr/>
          <a:lstStyle/>
          <a:p>
            <a:pPr eaLnBrk="1" hangingPunct="1"/>
            <a:endParaRPr lang="sv-SE" altLang="sv-SE"/>
          </a:p>
          <a:p>
            <a:pPr eaLnBrk="1" hangingPunct="1"/>
            <a:endParaRPr lang="sv-SE" altLang="sv-SE"/>
          </a:p>
          <a:p>
            <a:pPr eaLnBrk="1" hangingPunct="1"/>
            <a:endParaRPr lang="sv-SE" altLang="sv-SE"/>
          </a:p>
          <a:p>
            <a:pPr eaLnBrk="1" hangingPunct="1"/>
            <a:endParaRPr lang="sv-SE" altLang="sv-SE"/>
          </a:p>
        </p:txBody>
      </p:sp>
      <p:pic>
        <p:nvPicPr>
          <p:cNvPr id="23557" name="Picture 5" descr="TH_Alma_fiskar">
            <a:extLst>
              <a:ext uri="{FF2B5EF4-FFF2-40B4-BE49-F238E27FC236}">
                <a16:creationId xmlns:a16="http://schemas.microsoft.com/office/drawing/2014/main" id="{3A7C9BD8-86EA-4CE9-B8D3-AE186D9BB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1628775"/>
            <a:ext cx="5111750"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 Box 7">
            <a:extLst>
              <a:ext uri="{FF2B5EF4-FFF2-40B4-BE49-F238E27FC236}">
                <a16:creationId xmlns:a16="http://schemas.microsoft.com/office/drawing/2014/main" id="{0BD66F92-C4BB-4CCF-B02F-54EF89734458}"/>
              </a:ext>
            </a:extLst>
          </p:cNvPr>
          <p:cNvSpPr txBox="1">
            <a:spLocks noChangeArrowheads="1"/>
          </p:cNvSpPr>
          <p:nvPr/>
        </p:nvSpPr>
        <p:spPr bwMode="auto">
          <a:xfrm>
            <a:off x="611188" y="1797050"/>
            <a:ext cx="2952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r>
              <a:rPr lang="sv-SE" altLang="sv-SE"/>
              <a:t>För att vi ska kunna fiska.</a:t>
            </a:r>
            <a:endParaRPr kumimoji="1" lang="sv-SE" altLang="sv-SE" sz="2400">
              <a:solidFill>
                <a:schemeClr val="tx1"/>
              </a:solidFill>
              <a:latin typeface="Times New Roman" panose="02020603050405020304" pitchFamily="18" charset="0"/>
            </a:endParaRPr>
          </a:p>
        </p:txBody>
      </p:sp>
      <p:sp>
        <p:nvSpPr>
          <p:cNvPr id="23560" name="Text Box 8">
            <a:extLst>
              <a:ext uri="{FF2B5EF4-FFF2-40B4-BE49-F238E27FC236}">
                <a16:creationId xmlns:a16="http://schemas.microsoft.com/office/drawing/2014/main" id="{25BF5E91-BCE1-44A9-A6FB-BB3352C70B4C}"/>
              </a:ext>
            </a:extLst>
          </p:cNvPr>
          <p:cNvSpPr txBox="1">
            <a:spLocks noChangeArrowheads="1"/>
          </p:cNvSpPr>
          <p:nvPr/>
        </p:nvSpPr>
        <p:spPr bwMode="auto">
          <a:xfrm>
            <a:off x="611188" y="4005263"/>
            <a:ext cx="331311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För att vi ska kunna njuta av fina naturmiljöer.</a:t>
            </a:r>
          </a:p>
        </p:txBody>
      </p:sp>
      <p:sp>
        <p:nvSpPr>
          <p:cNvPr id="23561" name="Text Box 9">
            <a:extLst>
              <a:ext uri="{FF2B5EF4-FFF2-40B4-BE49-F238E27FC236}">
                <a16:creationId xmlns:a16="http://schemas.microsoft.com/office/drawing/2014/main" id="{B622F717-1492-4DAE-861D-80F91776EA4A}"/>
              </a:ext>
            </a:extLst>
          </p:cNvPr>
          <p:cNvSpPr txBox="1">
            <a:spLocks noChangeArrowheads="1"/>
          </p:cNvSpPr>
          <p:nvPr/>
        </p:nvSpPr>
        <p:spPr bwMode="auto">
          <a:xfrm>
            <a:off x="611188" y="3141663"/>
            <a:ext cx="29527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För att vi ska få bättre dricksvatten. </a:t>
            </a:r>
          </a:p>
        </p:txBody>
      </p:sp>
      <p:sp>
        <p:nvSpPr>
          <p:cNvPr id="66568" name="Text Box 10">
            <a:extLst>
              <a:ext uri="{FF2B5EF4-FFF2-40B4-BE49-F238E27FC236}">
                <a16:creationId xmlns:a16="http://schemas.microsoft.com/office/drawing/2014/main" id="{E3CE0CE8-0173-4F53-91BF-1A61B94A2A24}"/>
              </a:ext>
            </a:extLst>
          </p:cNvPr>
          <p:cNvSpPr txBox="1">
            <a:spLocks noChangeArrowheads="1"/>
          </p:cNvSpPr>
          <p:nvPr/>
        </p:nvSpPr>
        <p:spPr bwMode="auto">
          <a:xfrm>
            <a:off x="611188" y="6381750"/>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tx1"/>
                </a:solidFill>
              </a:rPr>
              <a:t>TILL SIST</a:t>
            </a:r>
          </a:p>
        </p:txBody>
      </p:sp>
      <p:pic>
        <p:nvPicPr>
          <p:cNvPr id="23565" name="Picture 13" descr="Melker">
            <a:extLst>
              <a:ext uri="{FF2B5EF4-FFF2-40B4-BE49-F238E27FC236}">
                <a16:creationId xmlns:a16="http://schemas.microsoft.com/office/drawing/2014/main" id="{07C59E2C-1A61-4607-B09E-AD9E5F804E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4663" y="1628775"/>
            <a:ext cx="2925762"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Text Box 14">
            <a:extLst>
              <a:ext uri="{FF2B5EF4-FFF2-40B4-BE49-F238E27FC236}">
                <a16:creationId xmlns:a16="http://schemas.microsoft.com/office/drawing/2014/main" id="{AC9FAB45-72FF-4579-87A3-5B9C90ACC114}"/>
              </a:ext>
            </a:extLst>
          </p:cNvPr>
          <p:cNvSpPr txBox="1">
            <a:spLocks noChangeArrowheads="1"/>
          </p:cNvSpPr>
          <p:nvPr/>
        </p:nvSpPr>
        <p:spPr bwMode="auto">
          <a:xfrm>
            <a:off x="611188" y="2343150"/>
            <a:ext cx="30241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Behålla försurningskänsliga arter.</a:t>
            </a:r>
          </a:p>
        </p:txBody>
      </p:sp>
      <p:pic>
        <p:nvPicPr>
          <p:cNvPr id="23568" name="Picture 16" descr="kran_photo_20095_20101027">
            <a:extLst>
              <a:ext uri="{FF2B5EF4-FFF2-40B4-BE49-F238E27FC236}">
                <a16:creationId xmlns:a16="http://schemas.microsoft.com/office/drawing/2014/main" id="{F09BB727-C075-4A27-A82F-1408557515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638" y="1492250"/>
            <a:ext cx="2924175"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71" name="Group 19">
            <a:extLst>
              <a:ext uri="{FF2B5EF4-FFF2-40B4-BE49-F238E27FC236}">
                <a16:creationId xmlns:a16="http://schemas.microsoft.com/office/drawing/2014/main" id="{C52B7F40-D52B-4D83-A94A-A466F286DEB6}"/>
              </a:ext>
            </a:extLst>
          </p:cNvPr>
          <p:cNvGrpSpPr>
            <a:grpSpLocks/>
          </p:cNvGrpSpPr>
          <p:nvPr/>
        </p:nvGrpSpPr>
        <p:grpSpPr bwMode="auto">
          <a:xfrm>
            <a:off x="3779838" y="1658938"/>
            <a:ext cx="5041900" cy="3786187"/>
            <a:chOff x="2381" y="1045"/>
            <a:chExt cx="3176" cy="2385"/>
          </a:xfrm>
        </p:grpSpPr>
        <p:pic>
          <p:nvPicPr>
            <p:cNvPr id="66573" name="Picture 17" descr="1">
              <a:extLst>
                <a:ext uri="{FF2B5EF4-FFF2-40B4-BE49-F238E27FC236}">
                  <a16:creationId xmlns:a16="http://schemas.microsoft.com/office/drawing/2014/main" id="{65A3DA8E-CE30-4004-B542-F9986601AF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1" y="1045"/>
              <a:ext cx="3176" cy="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4" name="Text Box 18">
              <a:extLst>
                <a:ext uri="{FF2B5EF4-FFF2-40B4-BE49-F238E27FC236}">
                  <a16:creationId xmlns:a16="http://schemas.microsoft.com/office/drawing/2014/main" id="{CD0D9AE2-5BA6-4059-B53E-FE8A7D31C54C}"/>
                </a:ext>
              </a:extLst>
            </p:cNvPr>
            <p:cNvSpPr txBox="1">
              <a:spLocks noChangeArrowheads="1"/>
            </p:cNvSpPr>
            <p:nvPr/>
          </p:nvSpPr>
          <p:spPr bwMode="auto">
            <a:xfrm>
              <a:off x="3560" y="1253"/>
              <a:ext cx="163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pPr>
              <a:r>
                <a:rPr lang="sv-SE" altLang="sv-SE"/>
                <a:t>Flodpärlmussla</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nodeType="clickEffect">
                                  <p:stCondLst>
                                    <p:cond delay="0"/>
                                  </p:stCondLst>
                                  <p:childTnLst>
                                    <p:anim calcmode="lin" valueType="num">
                                      <p:cBhvr>
                                        <p:cTn id="6" dur="3000"/>
                                        <p:tgtEl>
                                          <p:spTgt spid="23565"/>
                                        </p:tgtEl>
                                        <p:attrNameLst>
                                          <p:attrName>ppt_w</p:attrName>
                                        </p:attrNameLst>
                                      </p:cBhvr>
                                      <p:tavLst>
                                        <p:tav tm="0">
                                          <p:val>
                                            <p:strVal val="ppt_w"/>
                                          </p:val>
                                        </p:tav>
                                        <p:tav tm="100000">
                                          <p:val>
                                            <p:fltVal val="0"/>
                                          </p:val>
                                        </p:tav>
                                      </p:tavLst>
                                    </p:anim>
                                    <p:anim calcmode="lin" valueType="num">
                                      <p:cBhvr>
                                        <p:cTn id="7" dur="3000"/>
                                        <p:tgtEl>
                                          <p:spTgt spid="23565"/>
                                        </p:tgtEl>
                                        <p:attrNameLst>
                                          <p:attrName>ppt_h</p:attrName>
                                        </p:attrNameLst>
                                      </p:cBhvr>
                                      <p:tavLst>
                                        <p:tav tm="0">
                                          <p:val>
                                            <p:strVal val="ppt_h"/>
                                          </p:val>
                                        </p:tav>
                                        <p:tav tm="100000">
                                          <p:val>
                                            <p:fltVal val="0"/>
                                          </p:val>
                                        </p:tav>
                                      </p:tavLst>
                                    </p:anim>
                                    <p:animEffect transition="out" filter="fade">
                                      <p:cBhvr>
                                        <p:cTn id="8" dur="3000"/>
                                        <p:tgtEl>
                                          <p:spTgt spid="23565"/>
                                        </p:tgtEl>
                                      </p:cBhvr>
                                    </p:animEffect>
                                    <p:set>
                                      <p:cBhvr>
                                        <p:cTn id="9" dur="1" fill="hold">
                                          <p:stCondLst>
                                            <p:cond delay="2999"/>
                                          </p:stCondLst>
                                        </p:cTn>
                                        <p:tgtEl>
                                          <p:spTgt spid="23565"/>
                                        </p:tgtEl>
                                        <p:attrNameLst>
                                          <p:attrName>style.visibility</p:attrName>
                                        </p:attrNameLst>
                                      </p:cBhvr>
                                      <p:to>
                                        <p:strVal val="hidden"/>
                                      </p:to>
                                    </p:set>
                                  </p:childTnLst>
                                </p:cTn>
                              </p:par>
                              <p:par>
                                <p:cTn id="10" presetID="53" presetClass="entr" presetSubtype="0" fill="hold" grpId="0" nodeType="withEffect">
                                  <p:stCondLst>
                                    <p:cond delay="0"/>
                                  </p:stCondLst>
                                  <p:childTnLst>
                                    <p:set>
                                      <p:cBhvr>
                                        <p:cTn id="11" dur="1" fill="hold">
                                          <p:stCondLst>
                                            <p:cond delay="0"/>
                                          </p:stCondLst>
                                        </p:cTn>
                                        <p:tgtEl>
                                          <p:spTgt spid="23566"/>
                                        </p:tgtEl>
                                        <p:attrNameLst>
                                          <p:attrName>style.visibility</p:attrName>
                                        </p:attrNameLst>
                                      </p:cBhvr>
                                      <p:to>
                                        <p:strVal val="visible"/>
                                      </p:to>
                                    </p:set>
                                    <p:anim calcmode="lin" valueType="num">
                                      <p:cBhvr>
                                        <p:cTn id="12" dur="3000" fill="hold"/>
                                        <p:tgtEl>
                                          <p:spTgt spid="23566"/>
                                        </p:tgtEl>
                                        <p:attrNameLst>
                                          <p:attrName>ppt_w</p:attrName>
                                        </p:attrNameLst>
                                      </p:cBhvr>
                                      <p:tavLst>
                                        <p:tav tm="0">
                                          <p:val>
                                            <p:fltVal val="0"/>
                                          </p:val>
                                        </p:tav>
                                        <p:tav tm="100000">
                                          <p:val>
                                            <p:strVal val="#ppt_w"/>
                                          </p:val>
                                        </p:tav>
                                      </p:tavLst>
                                    </p:anim>
                                    <p:anim calcmode="lin" valueType="num">
                                      <p:cBhvr>
                                        <p:cTn id="13" dur="3000" fill="hold"/>
                                        <p:tgtEl>
                                          <p:spTgt spid="23566"/>
                                        </p:tgtEl>
                                        <p:attrNameLst>
                                          <p:attrName>ppt_h</p:attrName>
                                        </p:attrNameLst>
                                      </p:cBhvr>
                                      <p:tavLst>
                                        <p:tav tm="0">
                                          <p:val>
                                            <p:fltVal val="0"/>
                                          </p:val>
                                        </p:tav>
                                        <p:tav tm="100000">
                                          <p:val>
                                            <p:strVal val="#ppt_h"/>
                                          </p:val>
                                        </p:tav>
                                      </p:tavLst>
                                    </p:anim>
                                    <p:animEffect transition="in" filter="fade">
                                      <p:cBhvr>
                                        <p:cTn id="14" dur="3000"/>
                                        <p:tgtEl>
                                          <p:spTgt spid="23566"/>
                                        </p:tgtEl>
                                      </p:cBhvr>
                                    </p:animEffect>
                                  </p:childTnLst>
                                </p:cTn>
                              </p:par>
                              <p:par>
                                <p:cTn id="15" presetID="53" presetClass="entr" presetSubtype="0" fill="hold" nodeType="withEffect">
                                  <p:stCondLst>
                                    <p:cond delay="0"/>
                                  </p:stCondLst>
                                  <p:childTnLst>
                                    <p:set>
                                      <p:cBhvr>
                                        <p:cTn id="16" dur="1" fill="hold">
                                          <p:stCondLst>
                                            <p:cond delay="0"/>
                                          </p:stCondLst>
                                        </p:cTn>
                                        <p:tgtEl>
                                          <p:spTgt spid="23571"/>
                                        </p:tgtEl>
                                        <p:attrNameLst>
                                          <p:attrName>style.visibility</p:attrName>
                                        </p:attrNameLst>
                                      </p:cBhvr>
                                      <p:to>
                                        <p:strVal val="visible"/>
                                      </p:to>
                                    </p:set>
                                    <p:anim calcmode="lin" valueType="num">
                                      <p:cBhvr>
                                        <p:cTn id="17" dur="3000" fill="hold"/>
                                        <p:tgtEl>
                                          <p:spTgt spid="23571"/>
                                        </p:tgtEl>
                                        <p:attrNameLst>
                                          <p:attrName>ppt_w</p:attrName>
                                        </p:attrNameLst>
                                      </p:cBhvr>
                                      <p:tavLst>
                                        <p:tav tm="0">
                                          <p:val>
                                            <p:fltVal val="0"/>
                                          </p:val>
                                        </p:tav>
                                        <p:tav tm="100000">
                                          <p:val>
                                            <p:strVal val="#ppt_w"/>
                                          </p:val>
                                        </p:tav>
                                      </p:tavLst>
                                    </p:anim>
                                    <p:anim calcmode="lin" valueType="num">
                                      <p:cBhvr>
                                        <p:cTn id="18" dur="3000" fill="hold"/>
                                        <p:tgtEl>
                                          <p:spTgt spid="23571"/>
                                        </p:tgtEl>
                                        <p:attrNameLst>
                                          <p:attrName>ppt_h</p:attrName>
                                        </p:attrNameLst>
                                      </p:cBhvr>
                                      <p:tavLst>
                                        <p:tav tm="0">
                                          <p:val>
                                            <p:fltVal val="0"/>
                                          </p:val>
                                        </p:tav>
                                        <p:tav tm="100000">
                                          <p:val>
                                            <p:strVal val="#ppt_h"/>
                                          </p:val>
                                        </p:tav>
                                      </p:tavLst>
                                    </p:anim>
                                    <p:animEffect transition="in" filter="fade">
                                      <p:cBhvr>
                                        <p:cTn id="19" dur="3000"/>
                                        <p:tgtEl>
                                          <p:spTgt spid="2357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23561"/>
                                        </p:tgtEl>
                                        <p:attrNameLst>
                                          <p:attrName>style.visibility</p:attrName>
                                        </p:attrNameLst>
                                      </p:cBhvr>
                                      <p:to>
                                        <p:strVal val="visible"/>
                                      </p:to>
                                    </p:set>
                                    <p:anim calcmode="lin" valueType="num">
                                      <p:cBhvr>
                                        <p:cTn id="24" dur="3000" fill="hold"/>
                                        <p:tgtEl>
                                          <p:spTgt spid="23561"/>
                                        </p:tgtEl>
                                        <p:attrNameLst>
                                          <p:attrName>ppt_w</p:attrName>
                                        </p:attrNameLst>
                                      </p:cBhvr>
                                      <p:tavLst>
                                        <p:tav tm="0">
                                          <p:val>
                                            <p:fltVal val="0"/>
                                          </p:val>
                                        </p:tav>
                                        <p:tav tm="100000">
                                          <p:val>
                                            <p:strVal val="#ppt_w"/>
                                          </p:val>
                                        </p:tav>
                                      </p:tavLst>
                                    </p:anim>
                                    <p:anim calcmode="lin" valueType="num">
                                      <p:cBhvr>
                                        <p:cTn id="25" dur="3000" fill="hold"/>
                                        <p:tgtEl>
                                          <p:spTgt spid="23561"/>
                                        </p:tgtEl>
                                        <p:attrNameLst>
                                          <p:attrName>ppt_h</p:attrName>
                                        </p:attrNameLst>
                                      </p:cBhvr>
                                      <p:tavLst>
                                        <p:tav tm="0">
                                          <p:val>
                                            <p:fltVal val="0"/>
                                          </p:val>
                                        </p:tav>
                                        <p:tav tm="100000">
                                          <p:val>
                                            <p:strVal val="#ppt_h"/>
                                          </p:val>
                                        </p:tav>
                                      </p:tavLst>
                                    </p:anim>
                                    <p:animEffect transition="in" filter="fade">
                                      <p:cBhvr>
                                        <p:cTn id="26" dur="3000"/>
                                        <p:tgtEl>
                                          <p:spTgt spid="23561"/>
                                        </p:tgtEl>
                                      </p:cBhvr>
                                    </p:animEffect>
                                  </p:childTnLst>
                                </p:cTn>
                              </p:par>
                              <p:par>
                                <p:cTn id="27" presetID="53" presetClass="exit" presetSubtype="0" fill="hold" nodeType="withEffect">
                                  <p:stCondLst>
                                    <p:cond delay="0"/>
                                  </p:stCondLst>
                                  <p:childTnLst>
                                    <p:anim calcmode="lin" valueType="num">
                                      <p:cBhvr>
                                        <p:cTn id="28" dur="3000"/>
                                        <p:tgtEl>
                                          <p:spTgt spid="23571"/>
                                        </p:tgtEl>
                                        <p:attrNameLst>
                                          <p:attrName>ppt_w</p:attrName>
                                        </p:attrNameLst>
                                      </p:cBhvr>
                                      <p:tavLst>
                                        <p:tav tm="0">
                                          <p:val>
                                            <p:strVal val="ppt_w"/>
                                          </p:val>
                                        </p:tav>
                                        <p:tav tm="100000">
                                          <p:val>
                                            <p:fltVal val="0"/>
                                          </p:val>
                                        </p:tav>
                                      </p:tavLst>
                                    </p:anim>
                                    <p:anim calcmode="lin" valueType="num">
                                      <p:cBhvr>
                                        <p:cTn id="29" dur="3000"/>
                                        <p:tgtEl>
                                          <p:spTgt spid="23571"/>
                                        </p:tgtEl>
                                        <p:attrNameLst>
                                          <p:attrName>ppt_h</p:attrName>
                                        </p:attrNameLst>
                                      </p:cBhvr>
                                      <p:tavLst>
                                        <p:tav tm="0">
                                          <p:val>
                                            <p:strVal val="ppt_h"/>
                                          </p:val>
                                        </p:tav>
                                        <p:tav tm="100000">
                                          <p:val>
                                            <p:fltVal val="0"/>
                                          </p:val>
                                        </p:tav>
                                      </p:tavLst>
                                    </p:anim>
                                    <p:animEffect transition="out" filter="fade">
                                      <p:cBhvr>
                                        <p:cTn id="30" dur="3000"/>
                                        <p:tgtEl>
                                          <p:spTgt spid="23571"/>
                                        </p:tgtEl>
                                      </p:cBhvr>
                                    </p:animEffect>
                                    <p:set>
                                      <p:cBhvr>
                                        <p:cTn id="31" dur="1" fill="hold">
                                          <p:stCondLst>
                                            <p:cond delay="2999"/>
                                          </p:stCondLst>
                                        </p:cTn>
                                        <p:tgtEl>
                                          <p:spTgt spid="23571"/>
                                        </p:tgtEl>
                                        <p:attrNameLst>
                                          <p:attrName>style.visibility</p:attrName>
                                        </p:attrNameLst>
                                      </p:cBhvr>
                                      <p:to>
                                        <p:strVal val="hidden"/>
                                      </p:to>
                                    </p:set>
                                  </p:childTnLst>
                                </p:cTn>
                              </p:par>
                              <p:par>
                                <p:cTn id="32" presetID="53" presetClass="entr" presetSubtype="0" fill="hold" nodeType="withEffect">
                                  <p:stCondLst>
                                    <p:cond delay="0"/>
                                  </p:stCondLst>
                                  <p:childTnLst>
                                    <p:set>
                                      <p:cBhvr>
                                        <p:cTn id="33" dur="1" fill="hold">
                                          <p:stCondLst>
                                            <p:cond delay="0"/>
                                          </p:stCondLst>
                                        </p:cTn>
                                        <p:tgtEl>
                                          <p:spTgt spid="23568"/>
                                        </p:tgtEl>
                                        <p:attrNameLst>
                                          <p:attrName>style.visibility</p:attrName>
                                        </p:attrNameLst>
                                      </p:cBhvr>
                                      <p:to>
                                        <p:strVal val="visible"/>
                                      </p:to>
                                    </p:set>
                                    <p:anim calcmode="lin" valueType="num">
                                      <p:cBhvr>
                                        <p:cTn id="34" dur="3000" fill="hold"/>
                                        <p:tgtEl>
                                          <p:spTgt spid="23568"/>
                                        </p:tgtEl>
                                        <p:attrNameLst>
                                          <p:attrName>ppt_w</p:attrName>
                                        </p:attrNameLst>
                                      </p:cBhvr>
                                      <p:tavLst>
                                        <p:tav tm="0">
                                          <p:val>
                                            <p:fltVal val="0"/>
                                          </p:val>
                                        </p:tav>
                                        <p:tav tm="100000">
                                          <p:val>
                                            <p:strVal val="#ppt_w"/>
                                          </p:val>
                                        </p:tav>
                                      </p:tavLst>
                                    </p:anim>
                                    <p:anim calcmode="lin" valueType="num">
                                      <p:cBhvr>
                                        <p:cTn id="35" dur="3000" fill="hold"/>
                                        <p:tgtEl>
                                          <p:spTgt spid="23568"/>
                                        </p:tgtEl>
                                        <p:attrNameLst>
                                          <p:attrName>ppt_h</p:attrName>
                                        </p:attrNameLst>
                                      </p:cBhvr>
                                      <p:tavLst>
                                        <p:tav tm="0">
                                          <p:val>
                                            <p:fltVal val="0"/>
                                          </p:val>
                                        </p:tav>
                                        <p:tav tm="100000">
                                          <p:val>
                                            <p:strVal val="#ppt_h"/>
                                          </p:val>
                                        </p:tav>
                                      </p:tavLst>
                                    </p:anim>
                                    <p:animEffect transition="in" filter="fade">
                                      <p:cBhvr>
                                        <p:cTn id="36" dur="3000"/>
                                        <p:tgtEl>
                                          <p:spTgt spid="2356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23560"/>
                                        </p:tgtEl>
                                        <p:attrNameLst>
                                          <p:attrName>style.visibility</p:attrName>
                                        </p:attrNameLst>
                                      </p:cBhvr>
                                      <p:to>
                                        <p:strVal val="visible"/>
                                      </p:to>
                                    </p:set>
                                    <p:anim calcmode="lin" valueType="num">
                                      <p:cBhvr>
                                        <p:cTn id="41" dur="3000" fill="hold"/>
                                        <p:tgtEl>
                                          <p:spTgt spid="23560"/>
                                        </p:tgtEl>
                                        <p:attrNameLst>
                                          <p:attrName>ppt_w</p:attrName>
                                        </p:attrNameLst>
                                      </p:cBhvr>
                                      <p:tavLst>
                                        <p:tav tm="0">
                                          <p:val>
                                            <p:fltVal val="0"/>
                                          </p:val>
                                        </p:tav>
                                        <p:tav tm="100000">
                                          <p:val>
                                            <p:strVal val="#ppt_w"/>
                                          </p:val>
                                        </p:tav>
                                      </p:tavLst>
                                    </p:anim>
                                    <p:anim calcmode="lin" valueType="num">
                                      <p:cBhvr>
                                        <p:cTn id="42" dur="3000" fill="hold"/>
                                        <p:tgtEl>
                                          <p:spTgt spid="23560"/>
                                        </p:tgtEl>
                                        <p:attrNameLst>
                                          <p:attrName>ppt_h</p:attrName>
                                        </p:attrNameLst>
                                      </p:cBhvr>
                                      <p:tavLst>
                                        <p:tav tm="0">
                                          <p:val>
                                            <p:fltVal val="0"/>
                                          </p:val>
                                        </p:tav>
                                        <p:tav tm="100000">
                                          <p:val>
                                            <p:strVal val="#ppt_h"/>
                                          </p:val>
                                        </p:tav>
                                      </p:tavLst>
                                    </p:anim>
                                    <p:animEffect transition="in" filter="fade">
                                      <p:cBhvr>
                                        <p:cTn id="43" dur="3000"/>
                                        <p:tgtEl>
                                          <p:spTgt spid="23560"/>
                                        </p:tgtEl>
                                      </p:cBhvr>
                                    </p:animEffect>
                                  </p:childTnLst>
                                </p:cTn>
                              </p:par>
                              <p:par>
                                <p:cTn id="44" presetID="53" presetClass="exit" presetSubtype="0" fill="hold" nodeType="withEffect">
                                  <p:stCondLst>
                                    <p:cond delay="0"/>
                                  </p:stCondLst>
                                  <p:childTnLst>
                                    <p:anim calcmode="lin" valueType="num">
                                      <p:cBhvr>
                                        <p:cTn id="45" dur="3000"/>
                                        <p:tgtEl>
                                          <p:spTgt spid="23568"/>
                                        </p:tgtEl>
                                        <p:attrNameLst>
                                          <p:attrName>ppt_w</p:attrName>
                                        </p:attrNameLst>
                                      </p:cBhvr>
                                      <p:tavLst>
                                        <p:tav tm="0">
                                          <p:val>
                                            <p:strVal val="ppt_w"/>
                                          </p:val>
                                        </p:tav>
                                        <p:tav tm="100000">
                                          <p:val>
                                            <p:fltVal val="0"/>
                                          </p:val>
                                        </p:tav>
                                      </p:tavLst>
                                    </p:anim>
                                    <p:anim calcmode="lin" valueType="num">
                                      <p:cBhvr>
                                        <p:cTn id="46" dur="3000"/>
                                        <p:tgtEl>
                                          <p:spTgt spid="23568"/>
                                        </p:tgtEl>
                                        <p:attrNameLst>
                                          <p:attrName>ppt_h</p:attrName>
                                        </p:attrNameLst>
                                      </p:cBhvr>
                                      <p:tavLst>
                                        <p:tav tm="0">
                                          <p:val>
                                            <p:strVal val="ppt_h"/>
                                          </p:val>
                                        </p:tav>
                                        <p:tav tm="100000">
                                          <p:val>
                                            <p:fltVal val="0"/>
                                          </p:val>
                                        </p:tav>
                                      </p:tavLst>
                                    </p:anim>
                                    <p:animEffect transition="out" filter="fade">
                                      <p:cBhvr>
                                        <p:cTn id="47" dur="3000"/>
                                        <p:tgtEl>
                                          <p:spTgt spid="23568"/>
                                        </p:tgtEl>
                                      </p:cBhvr>
                                    </p:animEffect>
                                    <p:set>
                                      <p:cBhvr>
                                        <p:cTn id="48" dur="1" fill="hold">
                                          <p:stCondLst>
                                            <p:cond delay="2999"/>
                                          </p:stCondLst>
                                        </p:cTn>
                                        <p:tgtEl>
                                          <p:spTgt spid="23568"/>
                                        </p:tgtEl>
                                        <p:attrNameLst>
                                          <p:attrName>style.visibility</p:attrName>
                                        </p:attrNameLst>
                                      </p:cBhvr>
                                      <p:to>
                                        <p:strVal val="hidden"/>
                                      </p:to>
                                    </p:set>
                                  </p:childTnLst>
                                </p:cTn>
                              </p:par>
                              <p:par>
                                <p:cTn id="49" presetID="53" presetClass="entr" presetSubtype="0" fill="hold" nodeType="withEffect">
                                  <p:stCondLst>
                                    <p:cond delay="0"/>
                                  </p:stCondLst>
                                  <p:childTnLst>
                                    <p:set>
                                      <p:cBhvr>
                                        <p:cTn id="50" dur="1" fill="hold">
                                          <p:stCondLst>
                                            <p:cond delay="0"/>
                                          </p:stCondLst>
                                        </p:cTn>
                                        <p:tgtEl>
                                          <p:spTgt spid="23557"/>
                                        </p:tgtEl>
                                        <p:attrNameLst>
                                          <p:attrName>style.visibility</p:attrName>
                                        </p:attrNameLst>
                                      </p:cBhvr>
                                      <p:to>
                                        <p:strVal val="visible"/>
                                      </p:to>
                                    </p:set>
                                    <p:anim calcmode="lin" valueType="num">
                                      <p:cBhvr>
                                        <p:cTn id="51" dur="3000" fill="hold"/>
                                        <p:tgtEl>
                                          <p:spTgt spid="23557"/>
                                        </p:tgtEl>
                                        <p:attrNameLst>
                                          <p:attrName>ppt_w</p:attrName>
                                        </p:attrNameLst>
                                      </p:cBhvr>
                                      <p:tavLst>
                                        <p:tav tm="0">
                                          <p:val>
                                            <p:fltVal val="0"/>
                                          </p:val>
                                        </p:tav>
                                        <p:tav tm="100000">
                                          <p:val>
                                            <p:strVal val="#ppt_w"/>
                                          </p:val>
                                        </p:tav>
                                      </p:tavLst>
                                    </p:anim>
                                    <p:anim calcmode="lin" valueType="num">
                                      <p:cBhvr>
                                        <p:cTn id="52" dur="3000" fill="hold"/>
                                        <p:tgtEl>
                                          <p:spTgt spid="23557"/>
                                        </p:tgtEl>
                                        <p:attrNameLst>
                                          <p:attrName>ppt_h</p:attrName>
                                        </p:attrNameLst>
                                      </p:cBhvr>
                                      <p:tavLst>
                                        <p:tav tm="0">
                                          <p:val>
                                            <p:fltVal val="0"/>
                                          </p:val>
                                        </p:tav>
                                        <p:tav tm="100000">
                                          <p:val>
                                            <p:strVal val="#ppt_h"/>
                                          </p:val>
                                        </p:tav>
                                      </p:tavLst>
                                    </p:anim>
                                    <p:animEffect transition="in" filter="fade">
                                      <p:cBhvr>
                                        <p:cTn id="53" dur="30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0" grpId="0"/>
      <p:bldP spid="23561" grpId="0"/>
      <p:bldP spid="2356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3479BC74-2EC9-4A1A-BFF0-E16CAE81DDC5}"/>
              </a:ext>
            </a:extLst>
          </p:cNvPr>
          <p:cNvSpPr>
            <a:spLocks noGrp="1" noChangeArrowheads="1"/>
          </p:cNvSpPr>
          <p:nvPr>
            <p:ph type="title"/>
          </p:nvPr>
        </p:nvSpPr>
        <p:spPr>
          <a:xfrm>
            <a:off x="611188" y="2060575"/>
            <a:ext cx="7848600" cy="1728788"/>
          </a:xfrm>
        </p:spPr>
        <p:txBody>
          <a:bodyPr/>
          <a:lstStyle/>
          <a:p>
            <a:pPr algn="ctr" eaLnBrk="1" hangingPunct="1"/>
            <a:r>
              <a:rPr lang="sv-SE" altLang="sv-SE" sz="4800">
                <a:solidFill>
                  <a:schemeClr val="bg1"/>
                </a:solidFill>
              </a:rPr>
              <a:t>Vad kan man göra mot försurningen?</a:t>
            </a:r>
          </a:p>
        </p:txBody>
      </p:sp>
      <p:sp>
        <p:nvSpPr>
          <p:cNvPr id="68611" name="Text Box 4">
            <a:extLst>
              <a:ext uri="{FF2B5EF4-FFF2-40B4-BE49-F238E27FC236}">
                <a16:creationId xmlns:a16="http://schemas.microsoft.com/office/drawing/2014/main" id="{8EEE80E1-2887-4D2D-BBDF-1F7821EDD91F}"/>
              </a:ext>
            </a:extLst>
          </p:cNvPr>
          <p:cNvSpPr txBox="1">
            <a:spLocks noChangeArrowheads="1"/>
          </p:cNvSpPr>
          <p:nvPr/>
        </p:nvSpPr>
        <p:spPr bwMode="auto">
          <a:xfrm>
            <a:off x="611188" y="6381750"/>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tx1"/>
                </a:solidFill>
              </a:rPr>
              <a:t>TILL SLUT</a:t>
            </a:r>
          </a:p>
        </p:txBody>
      </p:sp>
      <p:pic>
        <p:nvPicPr>
          <p:cNvPr id="68612" name="Picture 7" descr="vit_liggande">
            <a:extLst>
              <a:ext uri="{FF2B5EF4-FFF2-40B4-BE49-F238E27FC236}">
                <a16:creationId xmlns:a16="http://schemas.microsoft.com/office/drawing/2014/main" id="{6F666E29-C44A-4A56-A051-0B239C0FD8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5363" y="5894388"/>
            <a:ext cx="151606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Text Box 8">
            <a:extLst>
              <a:ext uri="{FF2B5EF4-FFF2-40B4-BE49-F238E27FC236}">
                <a16:creationId xmlns:a16="http://schemas.microsoft.com/office/drawing/2014/main" id="{7313FEA8-55BD-4E16-A6A2-1F25907757FD}"/>
              </a:ext>
            </a:extLst>
          </p:cNvPr>
          <p:cNvSpPr txBox="1">
            <a:spLocks noChangeArrowheads="1"/>
          </p:cNvSpPr>
          <p:nvPr/>
        </p:nvSpPr>
        <p:spPr bwMode="auto">
          <a:xfrm>
            <a:off x="1116013" y="4383088"/>
            <a:ext cx="68405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algn="ctr" eaLnBrk="1" hangingPunct="1">
              <a:spcBef>
                <a:spcPct val="50000"/>
              </a:spcBef>
              <a:buClrTx/>
              <a:buSzTx/>
            </a:pPr>
            <a:r>
              <a:rPr lang="sv-SE" altLang="sv-SE" sz="2000">
                <a:solidFill>
                  <a:schemeClr val="bg1"/>
                </a:solidFill>
              </a:rPr>
              <a:t>Nu är bildspelet slut och svaret på denna fråga kan ni diskutera om ni vill!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p:cTn id="7" dur="3000" fill="hold"/>
                                        <p:tgtEl>
                                          <p:spTgt spid="33794"/>
                                        </p:tgtEl>
                                        <p:attrNameLst>
                                          <p:attrName>ppt_w</p:attrName>
                                        </p:attrNameLst>
                                      </p:cBhvr>
                                      <p:tavLst>
                                        <p:tav tm="0">
                                          <p:val>
                                            <p:fltVal val="0"/>
                                          </p:val>
                                        </p:tav>
                                        <p:tav tm="100000">
                                          <p:val>
                                            <p:strVal val="#ppt_w"/>
                                          </p:val>
                                        </p:tav>
                                      </p:tavLst>
                                    </p:anim>
                                    <p:anim calcmode="lin" valueType="num">
                                      <p:cBhvr>
                                        <p:cTn id="8" dur="3000" fill="hold"/>
                                        <p:tgtEl>
                                          <p:spTgt spid="33794"/>
                                        </p:tgtEl>
                                        <p:attrNameLst>
                                          <p:attrName>ppt_h</p:attrName>
                                        </p:attrNameLst>
                                      </p:cBhvr>
                                      <p:tavLst>
                                        <p:tav tm="0">
                                          <p:val>
                                            <p:fltVal val="0"/>
                                          </p:val>
                                        </p:tav>
                                        <p:tav tm="100000">
                                          <p:val>
                                            <p:strVal val="#ppt_h"/>
                                          </p:val>
                                        </p:tav>
                                      </p:tavLst>
                                    </p:anim>
                                    <p:animEffect transition="in" filter="fade">
                                      <p:cBhvr>
                                        <p:cTn id="9" dur="3000"/>
                                        <p:tgtEl>
                                          <p:spTgt spid="33794"/>
                                        </p:tgtEl>
                                      </p:cBhvr>
                                    </p:animEffect>
                                  </p:childTnLst>
                                </p:cTn>
                              </p:par>
                            </p:childTnLst>
                          </p:cTn>
                        </p:par>
                        <p:par>
                          <p:cTn id="10" fill="hold" nodeType="afterGroup">
                            <p:stCondLst>
                              <p:cond delay="3000"/>
                            </p:stCondLst>
                            <p:childTnLst>
                              <p:par>
                                <p:cTn id="11" presetID="53" presetClass="entr" presetSubtype="0" fill="hold" grpId="0" nodeType="afterEffect">
                                  <p:stCondLst>
                                    <p:cond delay="1000"/>
                                  </p:stCondLst>
                                  <p:childTnLst>
                                    <p:set>
                                      <p:cBhvr>
                                        <p:cTn id="12" dur="1" fill="hold">
                                          <p:stCondLst>
                                            <p:cond delay="0"/>
                                          </p:stCondLst>
                                        </p:cTn>
                                        <p:tgtEl>
                                          <p:spTgt spid="33800"/>
                                        </p:tgtEl>
                                        <p:attrNameLst>
                                          <p:attrName>style.visibility</p:attrName>
                                        </p:attrNameLst>
                                      </p:cBhvr>
                                      <p:to>
                                        <p:strVal val="visible"/>
                                      </p:to>
                                    </p:set>
                                    <p:anim calcmode="lin" valueType="num">
                                      <p:cBhvr>
                                        <p:cTn id="13" dur="3000" fill="hold"/>
                                        <p:tgtEl>
                                          <p:spTgt spid="33800"/>
                                        </p:tgtEl>
                                        <p:attrNameLst>
                                          <p:attrName>ppt_w</p:attrName>
                                        </p:attrNameLst>
                                      </p:cBhvr>
                                      <p:tavLst>
                                        <p:tav tm="0">
                                          <p:val>
                                            <p:fltVal val="0"/>
                                          </p:val>
                                        </p:tav>
                                        <p:tav tm="100000">
                                          <p:val>
                                            <p:strVal val="#ppt_w"/>
                                          </p:val>
                                        </p:tav>
                                      </p:tavLst>
                                    </p:anim>
                                    <p:anim calcmode="lin" valueType="num">
                                      <p:cBhvr>
                                        <p:cTn id="14" dur="3000" fill="hold"/>
                                        <p:tgtEl>
                                          <p:spTgt spid="33800"/>
                                        </p:tgtEl>
                                        <p:attrNameLst>
                                          <p:attrName>ppt_h</p:attrName>
                                        </p:attrNameLst>
                                      </p:cBhvr>
                                      <p:tavLst>
                                        <p:tav tm="0">
                                          <p:val>
                                            <p:fltVal val="0"/>
                                          </p:val>
                                        </p:tav>
                                        <p:tav tm="100000">
                                          <p:val>
                                            <p:strVal val="#ppt_h"/>
                                          </p:val>
                                        </p:tav>
                                      </p:tavLst>
                                    </p:anim>
                                    <p:animEffect transition="in" filter="fade">
                                      <p:cBhvr>
                                        <p:cTn id="15" dur="3000"/>
                                        <p:tgtEl>
                                          <p:spTgt spid="33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8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8">
            <a:extLst>
              <a:ext uri="{FF2B5EF4-FFF2-40B4-BE49-F238E27FC236}">
                <a16:creationId xmlns:a16="http://schemas.microsoft.com/office/drawing/2014/main" id="{3FDDD14D-9961-48C8-9883-66A529C83068}"/>
              </a:ext>
            </a:extLst>
          </p:cNvPr>
          <p:cNvSpPr txBox="1">
            <a:spLocks noChangeArrowheads="1"/>
          </p:cNvSpPr>
          <p:nvPr/>
        </p:nvSpPr>
        <p:spPr bwMode="auto">
          <a:xfrm>
            <a:off x="755650" y="1628775"/>
            <a:ext cx="4464050" cy="143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r>
              <a:rPr lang="sv-SE" altLang="sv-SE"/>
              <a:t>Med försurning menas att pH-värdet i en sjö eller ett vattendrag sjunker och blir lägre än vad som är naturligt. pH är ett mått på hur surt vattnet är.</a:t>
            </a:r>
          </a:p>
          <a:p>
            <a:pPr eaLnBrk="1" hangingPunct="1">
              <a:spcBef>
                <a:spcPct val="50000"/>
              </a:spcBef>
              <a:buClrTx/>
              <a:buSzTx/>
            </a:pPr>
            <a:endParaRPr lang="sv-SE" altLang="sv-SE"/>
          </a:p>
        </p:txBody>
      </p:sp>
      <p:sp>
        <p:nvSpPr>
          <p:cNvPr id="10243" name="Text Box 22">
            <a:extLst>
              <a:ext uri="{FF2B5EF4-FFF2-40B4-BE49-F238E27FC236}">
                <a16:creationId xmlns:a16="http://schemas.microsoft.com/office/drawing/2014/main" id="{234B07E3-3F16-4ECB-BD62-CEEE5AD6C5B9}"/>
              </a:ext>
            </a:extLst>
          </p:cNvPr>
          <p:cNvSpPr txBox="1">
            <a:spLocks noChangeArrowheads="1"/>
          </p:cNvSpPr>
          <p:nvPr/>
        </p:nvSpPr>
        <p:spPr bwMode="auto">
          <a:xfrm>
            <a:off x="611188" y="6381750"/>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tx1"/>
                </a:solidFill>
              </a:rPr>
              <a:t>VAD ÄR FÖRSURNING?</a:t>
            </a:r>
          </a:p>
        </p:txBody>
      </p:sp>
      <p:grpSp>
        <p:nvGrpSpPr>
          <p:cNvPr id="28695" name="Group 23">
            <a:extLst>
              <a:ext uri="{FF2B5EF4-FFF2-40B4-BE49-F238E27FC236}">
                <a16:creationId xmlns:a16="http://schemas.microsoft.com/office/drawing/2014/main" id="{90302E44-5FC6-451C-A037-90419367D6C7}"/>
              </a:ext>
            </a:extLst>
          </p:cNvPr>
          <p:cNvGrpSpPr>
            <a:grpSpLocks/>
          </p:cNvGrpSpPr>
          <p:nvPr/>
        </p:nvGrpSpPr>
        <p:grpSpPr bwMode="auto">
          <a:xfrm>
            <a:off x="5435600" y="1628775"/>
            <a:ext cx="2016125" cy="3600450"/>
            <a:chOff x="3651" y="845"/>
            <a:chExt cx="1270" cy="2268"/>
          </a:xfrm>
        </p:grpSpPr>
        <p:grpSp>
          <p:nvGrpSpPr>
            <p:cNvPr id="10245" name="Group 24">
              <a:extLst>
                <a:ext uri="{FF2B5EF4-FFF2-40B4-BE49-F238E27FC236}">
                  <a16:creationId xmlns:a16="http://schemas.microsoft.com/office/drawing/2014/main" id="{6467CE9B-CB02-4F48-8726-60EF0D258877}"/>
                </a:ext>
              </a:extLst>
            </p:cNvPr>
            <p:cNvGrpSpPr>
              <a:grpSpLocks/>
            </p:cNvGrpSpPr>
            <p:nvPr/>
          </p:nvGrpSpPr>
          <p:grpSpPr bwMode="auto">
            <a:xfrm>
              <a:off x="3651" y="845"/>
              <a:ext cx="1225" cy="2268"/>
              <a:chOff x="3651" y="845"/>
              <a:chExt cx="1225" cy="2268"/>
            </a:xfrm>
          </p:grpSpPr>
          <p:sp>
            <p:nvSpPr>
              <p:cNvPr id="10247" name="Rectangle 25">
                <a:extLst>
                  <a:ext uri="{FF2B5EF4-FFF2-40B4-BE49-F238E27FC236}">
                    <a16:creationId xmlns:a16="http://schemas.microsoft.com/office/drawing/2014/main" id="{3F7873E8-AD6F-4EA7-A9D1-9D72AA08B099}"/>
                  </a:ext>
                </a:extLst>
              </p:cNvPr>
              <p:cNvSpPr>
                <a:spLocks noChangeArrowheads="1"/>
              </p:cNvSpPr>
              <p:nvPr/>
            </p:nvSpPr>
            <p:spPr bwMode="auto">
              <a:xfrm>
                <a:off x="3651" y="2296"/>
                <a:ext cx="1225" cy="81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endParaRPr lang="sv-SE" altLang="sv-SE"/>
              </a:p>
            </p:txBody>
          </p:sp>
          <p:sp>
            <p:nvSpPr>
              <p:cNvPr id="10248" name="Rectangle 26">
                <a:extLst>
                  <a:ext uri="{FF2B5EF4-FFF2-40B4-BE49-F238E27FC236}">
                    <a16:creationId xmlns:a16="http://schemas.microsoft.com/office/drawing/2014/main" id="{7C9E7B81-641F-4E26-A46D-50823AE01935}"/>
                  </a:ext>
                </a:extLst>
              </p:cNvPr>
              <p:cNvSpPr>
                <a:spLocks noChangeArrowheads="1"/>
              </p:cNvSpPr>
              <p:nvPr/>
            </p:nvSpPr>
            <p:spPr bwMode="auto">
              <a:xfrm>
                <a:off x="3651" y="845"/>
                <a:ext cx="1225" cy="771"/>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endParaRPr lang="sv-SE" altLang="sv-SE"/>
              </a:p>
            </p:txBody>
          </p:sp>
          <p:sp>
            <p:nvSpPr>
              <p:cNvPr id="10249" name="Rectangle 27">
                <a:extLst>
                  <a:ext uri="{FF2B5EF4-FFF2-40B4-BE49-F238E27FC236}">
                    <a16:creationId xmlns:a16="http://schemas.microsoft.com/office/drawing/2014/main" id="{CDF3821B-052D-46D9-A9AB-23EC8B4A6EC1}"/>
                  </a:ext>
                </a:extLst>
              </p:cNvPr>
              <p:cNvSpPr>
                <a:spLocks noChangeArrowheads="1"/>
              </p:cNvSpPr>
              <p:nvPr/>
            </p:nvSpPr>
            <p:spPr bwMode="auto">
              <a:xfrm>
                <a:off x="3651" y="1570"/>
                <a:ext cx="1225" cy="771"/>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endParaRPr lang="sv-SE" altLang="sv-SE"/>
              </a:p>
            </p:txBody>
          </p:sp>
          <p:sp>
            <p:nvSpPr>
              <p:cNvPr id="10250" name="Text Box 28">
                <a:extLst>
                  <a:ext uri="{FF2B5EF4-FFF2-40B4-BE49-F238E27FC236}">
                    <a16:creationId xmlns:a16="http://schemas.microsoft.com/office/drawing/2014/main" id="{8F11AEF7-D7DF-4E40-93FF-7088B471E684}"/>
                  </a:ext>
                </a:extLst>
              </p:cNvPr>
              <p:cNvSpPr txBox="1">
                <a:spLocks noChangeArrowheads="1"/>
              </p:cNvSpPr>
              <p:nvPr/>
            </p:nvSpPr>
            <p:spPr bwMode="auto">
              <a:xfrm>
                <a:off x="3742" y="2538"/>
                <a:ext cx="72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b="1"/>
                  <a:t>Surt</a:t>
                </a:r>
              </a:p>
            </p:txBody>
          </p:sp>
          <p:sp>
            <p:nvSpPr>
              <p:cNvPr id="10251" name="Text Box 29">
                <a:extLst>
                  <a:ext uri="{FF2B5EF4-FFF2-40B4-BE49-F238E27FC236}">
                    <a16:creationId xmlns:a16="http://schemas.microsoft.com/office/drawing/2014/main" id="{5B7ED137-B37A-4497-8E59-F2DF51DF994C}"/>
                  </a:ext>
                </a:extLst>
              </p:cNvPr>
              <p:cNvSpPr txBox="1">
                <a:spLocks noChangeArrowheads="1"/>
              </p:cNvSpPr>
              <p:nvPr/>
            </p:nvSpPr>
            <p:spPr bwMode="auto">
              <a:xfrm>
                <a:off x="3742" y="1752"/>
                <a:ext cx="86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b="1"/>
                  <a:t>Neutralt</a:t>
                </a:r>
              </a:p>
            </p:txBody>
          </p:sp>
          <p:sp>
            <p:nvSpPr>
              <p:cNvPr id="10252" name="Text Box 30">
                <a:extLst>
                  <a:ext uri="{FF2B5EF4-FFF2-40B4-BE49-F238E27FC236}">
                    <a16:creationId xmlns:a16="http://schemas.microsoft.com/office/drawing/2014/main" id="{BEB9A8A3-8079-4776-9ECB-4971A896AB06}"/>
                  </a:ext>
                </a:extLst>
              </p:cNvPr>
              <p:cNvSpPr txBox="1">
                <a:spLocks noChangeArrowheads="1"/>
              </p:cNvSpPr>
              <p:nvPr/>
            </p:nvSpPr>
            <p:spPr bwMode="auto">
              <a:xfrm>
                <a:off x="3742" y="1026"/>
                <a:ext cx="72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b="1"/>
                  <a:t>Basiskt</a:t>
                </a:r>
              </a:p>
            </p:txBody>
          </p:sp>
          <p:sp>
            <p:nvSpPr>
              <p:cNvPr id="10253" name="Text Box 31">
                <a:extLst>
                  <a:ext uri="{FF2B5EF4-FFF2-40B4-BE49-F238E27FC236}">
                    <a16:creationId xmlns:a16="http://schemas.microsoft.com/office/drawing/2014/main" id="{747A3C4C-257B-4955-844A-243B0B78CC88}"/>
                  </a:ext>
                </a:extLst>
              </p:cNvPr>
              <p:cNvSpPr txBox="1">
                <a:spLocks noChangeArrowheads="1"/>
              </p:cNvSpPr>
              <p:nvPr/>
            </p:nvSpPr>
            <p:spPr bwMode="auto">
              <a:xfrm>
                <a:off x="3742" y="1948"/>
                <a:ext cx="45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b="1"/>
                  <a:t>pH=7</a:t>
                </a:r>
              </a:p>
            </p:txBody>
          </p:sp>
          <p:sp>
            <p:nvSpPr>
              <p:cNvPr id="10254" name="Text Box 32">
                <a:extLst>
                  <a:ext uri="{FF2B5EF4-FFF2-40B4-BE49-F238E27FC236}">
                    <a16:creationId xmlns:a16="http://schemas.microsoft.com/office/drawing/2014/main" id="{3CB9827A-4F4C-430A-8DD8-F64856C9CA50}"/>
                  </a:ext>
                </a:extLst>
              </p:cNvPr>
              <p:cNvSpPr txBox="1">
                <a:spLocks noChangeArrowheads="1"/>
              </p:cNvSpPr>
              <p:nvPr/>
            </p:nvSpPr>
            <p:spPr bwMode="auto">
              <a:xfrm>
                <a:off x="3741" y="1253"/>
                <a:ext cx="108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b="1"/>
                  <a:t>pH=8-14</a:t>
                </a:r>
              </a:p>
            </p:txBody>
          </p:sp>
        </p:grpSp>
        <p:sp>
          <p:nvSpPr>
            <p:cNvPr id="10246" name="Text Box 33">
              <a:extLst>
                <a:ext uri="{FF2B5EF4-FFF2-40B4-BE49-F238E27FC236}">
                  <a16:creationId xmlns:a16="http://schemas.microsoft.com/office/drawing/2014/main" id="{88A51297-02D2-4204-814F-35A158D8862E}"/>
                </a:ext>
              </a:extLst>
            </p:cNvPr>
            <p:cNvSpPr txBox="1">
              <a:spLocks noChangeArrowheads="1"/>
            </p:cNvSpPr>
            <p:nvPr/>
          </p:nvSpPr>
          <p:spPr bwMode="auto">
            <a:xfrm>
              <a:off x="3741" y="2719"/>
              <a:ext cx="118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b="1"/>
                <a:t>pH=1-6</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8695"/>
                                        </p:tgtEl>
                                        <p:attrNameLst>
                                          <p:attrName>style.visibility</p:attrName>
                                        </p:attrNameLst>
                                      </p:cBhvr>
                                      <p:to>
                                        <p:strVal val="visible"/>
                                      </p:to>
                                    </p:set>
                                    <p:anim calcmode="lin" valueType="num">
                                      <p:cBhvr>
                                        <p:cTn id="7" dur="3000" fill="hold"/>
                                        <p:tgtEl>
                                          <p:spTgt spid="28695"/>
                                        </p:tgtEl>
                                        <p:attrNameLst>
                                          <p:attrName>ppt_w</p:attrName>
                                        </p:attrNameLst>
                                      </p:cBhvr>
                                      <p:tavLst>
                                        <p:tav tm="0">
                                          <p:val>
                                            <p:fltVal val="0"/>
                                          </p:val>
                                        </p:tav>
                                        <p:tav tm="100000">
                                          <p:val>
                                            <p:strVal val="#ppt_w"/>
                                          </p:val>
                                        </p:tav>
                                      </p:tavLst>
                                    </p:anim>
                                    <p:anim calcmode="lin" valueType="num">
                                      <p:cBhvr>
                                        <p:cTn id="8" dur="3000" fill="hold"/>
                                        <p:tgtEl>
                                          <p:spTgt spid="28695"/>
                                        </p:tgtEl>
                                        <p:attrNameLst>
                                          <p:attrName>ppt_h</p:attrName>
                                        </p:attrNameLst>
                                      </p:cBhvr>
                                      <p:tavLst>
                                        <p:tav tm="0">
                                          <p:val>
                                            <p:fltVal val="0"/>
                                          </p:val>
                                        </p:tav>
                                        <p:tav tm="100000">
                                          <p:val>
                                            <p:strVal val="#ppt_h"/>
                                          </p:val>
                                        </p:tav>
                                      </p:tavLst>
                                    </p:anim>
                                    <p:animEffect transition="in" filter="fade">
                                      <p:cBhvr>
                                        <p:cTn id="9" dur="3000"/>
                                        <p:tgtEl>
                                          <p:spTgt spid="28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39C410C-3941-4240-AE58-188F1C70C0B1}"/>
              </a:ext>
            </a:extLst>
          </p:cNvPr>
          <p:cNvSpPr>
            <a:spLocks noGrp="1" noChangeArrowheads="1"/>
          </p:cNvSpPr>
          <p:nvPr>
            <p:ph type="title"/>
          </p:nvPr>
        </p:nvSpPr>
        <p:spPr>
          <a:xfrm>
            <a:off x="323850" y="2420938"/>
            <a:ext cx="8424863" cy="1008062"/>
          </a:xfrm>
        </p:spPr>
        <p:txBody>
          <a:bodyPr/>
          <a:lstStyle/>
          <a:p>
            <a:pPr algn="ctr" eaLnBrk="1" hangingPunct="1"/>
            <a:r>
              <a:rPr lang="sv-SE" altLang="sv-SE" sz="4800">
                <a:solidFill>
                  <a:schemeClr val="bg1"/>
                </a:solidFill>
              </a:rPr>
              <a:t>Varför blir det försurning?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6322"/>
                                        </p:tgtEl>
                                        <p:attrNameLst>
                                          <p:attrName>style.visibility</p:attrName>
                                        </p:attrNameLst>
                                      </p:cBhvr>
                                      <p:to>
                                        <p:strVal val="visible"/>
                                      </p:to>
                                    </p:set>
                                    <p:anim calcmode="lin" valueType="num">
                                      <p:cBhvr>
                                        <p:cTn id="7" dur="3000" fill="hold"/>
                                        <p:tgtEl>
                                          <p:spTgt spid="56322"/>
                                        </p:tgtEl>
                                        <p:attrNameLst>
                                          <p:attrName>ppt_w</p:attrName>
                                        </p:attrNameLst>
                                      </p:cBhvr>
                                      <p:tavLst>
                                        <p:tav tm="0">
                                          <p:val>
                                            <p:fltVal val="0"/>
                                          </p:val>
                                        </p:tav>
                                        <p:tav tm="100000">
                                          <p:val>
                                            <p:strVal val="#ppt_w"/>
                                          </p:val>
                                        </p:tav>
                                      </p:tavLst>
                                    </p:anim>
                                    <p:anim calcmode="lin" valueType="num">
                                      <p:cBhvr>
                                        <p:cTn id="8" dur="3000" fill="hold"/>
                                        <p:tgtEl>
                                          <p:spTgt spid="56322"/>
                                        </p:tgtEl>
                                        <p:attrNameLst>
                                          <p:attrName>ppt_h</p:attrName>
                                        </p:attrNameLst>
                                      </p:cBhvr>
                                      <p:tavLst>
                                        <p:tav tm="0">
                                          <p:val>
                                            <p:fltVal val="0"/>
                                          </p:val>
                                        </p:tav>
                                        <p:tav tm="100000">
                                          <p:val>
                                            <p:strVal val="#ppt_h"/>
                                          </p:val>
                                        </p:tav>
                                      </p:tavLst>
                                    </p:anim>
                                    <p:animEffect transition="in" filter="fade">
                                      <p:cBhvr>
                                        <p:cTn id="9" dur="3000"/>
                                        <p:tgtEl>
                                          <p:spTgt spid="56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70D66F9-1E9C-449C-918C-8370281865A9}"/>
              </a:ext>
            </a:extLst>
          </p:cNvPr>
          <p:cNvSpPr>
            <a:spLocks noGrp="1" noChangeArrowheads="1"/>
          </p:cNvSpPr>
          <p:nvPr>
            <p:ph type="title"/>
          </p:nvPr>
        </p:nvSpPr>
        <p:spPr>
          <a:xfrm>
            <a:off x="539750" y="765175"/>
            <a:ext cx="5111750" cy="647700"/>
          </a:xfrm>
        </p:spPr>
        <p:txBody>
          <a:bodyPr/>
          <a:lstStyle/>
          <a:p>
            <a:pPr eaLnBrk="1" hangingPunct="1"/>
            <a:r>
              <a:rPr lang="sv-SE" altLang="sv-SE"/>
              <a:t>Försurande förbränning</a:t>
            </a:r>
          </a:p>
        </p:txBody>
      </p:sp>
      <p:sp>
        <p:nvSpPr>
          <p:cNvPr id="13315" name="Text Box 7">
            <a:extLst>
              <a:ext uri="{FF2B5EF4-FFF2-40B4-BE49-F238E27FC236}">
                <a16:creationId xmlns:a16="http://schemas.microsoft.com/office/drawing/2014/main" id="{F16F2004-BA3F-4655-871C-9C4FDEF567A6}"/>
              </a:ext>
            </a:extLst>
          </p:cNvPr>
          <p:cNvSpPr txBox="1">
            <a:spLocks noChangeArrowheads="1"/>
          </p:cNvSpPr>
          <p:nvPr/>
        </p:nvSpPr>
        <p:spPr bwMode="auto">
          <a:xfrm>
            <a:off x="611188" y="1628775"/>
            <a:ext cx="38877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r>
              <a:rPr lang="sv-SE" altLang="sv-SE"/>
              <a:t>När man eldar fossila bränslen, som kol och olja, bildas svaveldioxid.</a:t>
            </a:r>
          </a:p>
        </p:txBody>
      </p:sp>
      <p:sp>
        <p:nvSpPr>
          <p:cNvPr id="30728" name="Text Box 8">
            <a:extLst>
              <a:ext uri="{FF2B5EF4-FFF2-40B4-BE49-F238E27FC236}">
                <a16:creationId xmlns:a16="http://schemas.microsoft.com/office/drawing/2014/main" id="{BE5BBFAF-EAA9-4FB3-9280-42F40D8FAB17}"/>
              </a:ext>
            </a:extLst>
          </p:cNvPr>
          <p:cNvSpPr txBox="1">
            <a:spLocks noChangeArrowheads="1"/>
          </p:cNvSpPr>
          <p:nvPr/>
        </p:nvSpPr>
        <p:spPr bwMode="auto">
          <a:xfrm>
            <a:off x="611188" y="3500438"/>
            <a:ext cx="4608512"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r>
              <a:rPr lang="sv-SE" altLang="sv-SE"/>
              <a:t>När svaveldioxid möter syre- och vatten molekyler i atmosfären bildas svavelsyra, som är en mycket frätande syra. </a:t>
            </a:r>
          </a:p>
        </p:txBody>
      </p:sp>
      <p:sp>
        <p:nvSpPr>
          <p:cNvPr id="30729" name="Text Box 9">
            <a:extLst>
              <a:ext uri="{FF2B5EF4-FFF2-40B4-BE49-F238E27FC236}">
                <a16:creationId xmlns:a16="http://schemas.microsoft.com/office/drawing/2014/main" id="{506B5558-1B6E-49B6-9A59-71107E587FCF}"/>
              </a:ext>
            </a:extLst>
          </p:cNvPr>
          <p:cNvSpPr txBox="1">
            <a:spLocks noChangeArrowheads="1"/>
          </p:cNvSpPr>
          <p:nvPr/>
        </p:nvSpPr>
        <p:spPr bwMode="auto">
          <a:xfrm>
            <a:off x="611188" y="4508500"/>
            <a:ext cx="3960812"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Svavelsyran faller ner med regn och hamnar på mark och i vatten och ger försurning.</a:t>
            </a:r>
          </a:p>
        </p:txBody>
      </p:sp>
      <p:sp>
        <p:nvSpPr>
          <p:cNvPr id="30730" name="Text Box 10">
            <a:extLst>
              <a:ext uri="{FF2B5EF4-FFF2-40B4-BE49-F238E27FC236}">
                <a16:creationId xmlns:a16="http://schemas.microsoft.com/office/drawing/2014/main" id="{DE984689-73DC-4C72-9CFD-62CF09D9A967}"/>
              </a:ext>
            </a:extLst>
          </p:cNvPr>
          <p:cNvSpPr txBox="1">
            <a:spLocks noChangeArrowheads="1"/>
          </p:cNvSpPr>
          <p:nvPr/>
        </p:nvSpPr>
        <p:spPr bwMode="auto">
          <a:xfrm>
            <a:off x="611188" y="2420938"/>
            <a:ext cx="3887787"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r>
              <a:rPr lang="sv-SE" altLang="sv-SE"/>
              <a:t>De största källorna är kol- och oljeeldade kraftverk som inte har tillräcklig rening av sina utsläpp.</a:t>
            </a:r>
          </a:p>
        </p:txBody>
      </p:sp>
      <p:sp>
        <p:nvSpPr>
          <p:cNvPr id="13319" name="Text Box 11">
            <a:extLst>
              <a:ext uri="{FF2B5EF4-FFF2-40B4-BE49-F238E27FC236}">
                <a16:creationId xmlns:a16="http://schemas.microsoft.com/office/drawing/2014/main" id="{ECABFFA9-BDFE-4443-BB3F-3F0F709F2CF0}"/>
              </a:ext>
            </a:extLst>
          </p:cNvPr>
          <p:cNvSpPr txBox="1">
            <a:spLocks noChangeArrowheads="1"/>
          </p:cNvSpPr>
          <p:nvPr/>
        </p:nvSpPr>
        <p:spPr bwMode="auto">
          <a:xfrm>
            <a:off x="611188" y="6381750"/>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tx1"/>
                </a:solidFill>
              </a:rPr>
              <a:t>VARFÖR BLIR DET FÖRSURNING?</a:t>
            </a:r>
          </a:p>
        </p:txBody>
      </p:sp>
      <p:pic>
        <p:nvPicPr>
          <p:cNvPr id="13320" name="Picture 13" descr="117448_1074">
            <a:extLst>
              <a:ext uri="{FF2B5EF4-FFF2-40B4-BE49-F238E27FC236}">
                <a16:creationId xmlns:a16="http://schemas.microsoft.com/office/drawing/2014/main" id="{CF140909-8F63-46DE-9080-B4A46EA378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1844675"/>
            <a:ext cx="24003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0730"/>
                                        </p:tgtEl>
                                        <p:attrNameLst>
                                          <p:attrName>style.visibility</p:attrName>
                                        </p:attrNameLst>
                                      </p:cBhvr>
                                      <p:to>
                                        <p:strVal val="visible"/>
                                      </p:to>
                                    </p:set>
                                    <p:anim calcmode="lin" valueType="num">
                                      <p:cBhvr>
                                        <p:cTn id="7" dur="3000" fill="hold"/>
                                        <p:tgtEl>
                                          <p:spTgt spid="30730"/>
                                        </p:tgtEl>
                                        <p:attrNameLst>
                                          <p:attrName>ppt_w</p:attrName>
                                        </p:attrNameLst>
                                      </p:cBhvr>
                                      <p:tavLst>
                                        <p:tav tm="0">
                                          <p:val>
                                            <p:fltVal val="0"/>
                                          </p:val>
                                        </p:tav>
                                        <p:tav tm="100000">
                                          <p:val>
                                            <p:strVal val="#ppt_w"/>
                                          </p:val>
                                        </p:tav>
                                      </p:tavLst>
                                    </p:anim>
                                    <p:anim calcmode="lin" valueType="num">
                                      <p:cBhvr>
                                        <p:cTn id="8" dur="3000" fill="hold"/>
                                        <p:tgtEl>
                                          <p:spTgt spid="30730"/>
                                        </p:tgtEl>
                                        <p:attrNameLst>
                                          <p:attrName>ppt_h</p:attrName>
                                        </p:attrNameLst>
                                      </p:cBhvr>
                                      <p:tavLst>
                                        <p:tav tm="0">
                                          <p:val>
                                            <p:fltVal val="0"/>
                                          </p:val>
                                        </p:tav>
                                        <p:tav tm="100000">
                                          <p:val>
                                            <p:strVal val="#ppt_h"/>
                                          </p:val>
                                        </p:tav>
                                      </p:tavLst>
                                    </p:anim>
                                    <p:animEffect transition="in" filter="fade">
                                      <p:cBhvr>
                                        <p:cTn id="9" dur="3000"/>
                                        <p:tgtEl>
                                          <p:spTgt spid="3073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0728"/>
                                        </p:tgtEl>
                                        <p:attrNameLst>
                                          <p:attrName>style.visibility</p:attrName>
                                        </p:attrNameLst>
                                      </p:cBhvr>
                                      <p:to>
                                        <p:strVal val="visible"/>
                                      </p:to>
                                    </p:set>
                                    <p:anim calcmode="lin" valueType="num">
                                      <p:cBhvr>
                                        <p:cTn id="14" dur="3000" fill="hold"/>
                                        <p:tgtEl>
                                          <p:spTgt spid="30728"/>
                                        </p:tgtEl>
                                        <p:attrNameLst>
                                          <p:attrName>ppt_w</p:attrName>
                                        </p:attrNameLst>
                                      </p:cBhvr>
                                      <p:tavLst>
                                        <p:tav tm="0">
                                          <p:val>
                                            <p:fltVal val="0"/>
                                          </p:val>
                                        </p:tav>
                                        <p:tav tm="100000">
                                          <p:val>
                                            <p:strVal val="#ppt_w"/>
                                          </p:val>
                                        </p:tav>
                                      </p:tavLst>
                                    </p:anim>
                                    <p:anim calcmode="lin" valueType="num">
                                      <p:cBhvr>
                                        <p:cTn id="15" dur="3000" fill="hold"/>
                                        <p:tgtEl>
                                          <p:spTgt spid="30728"/>
                                        </p:tgtEl>
                                        <p:attrNameLst>
                                          <p:attrName>ppt_h</p:attrName>
                                        </p:attrNameLst>
                                      </p:cBhvr>
                                      <p:tavLst>
                                        <p:tav tm="0">
                                          <p:val>
                                            <p:fltVal val="0"/>
                                          </p:val>
                                        </p:tav>
                                        <p:tav tm="100000">
                                          <p:val>
                                            <p:strVal val="#ppt_h"/>
                                          </p:val>
                                        </p:tav>
                                      </p:tavLst>
                                    </p:anim>
                                    <p:animEffect transition="in" filter="fade">
                                      <p:cBhvr>
                                        <p:cTn id="16" dur="3000"/>
                                        <p:tgtEl>
                                          <p:spTgt spid="307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0729"/>
                                        </p:tgtEl>
                                        <p:attrNameLst>
                                          <p:attrName>style.visibility</p:attrName>
                                        </p:attrNameLst>
                                      </p:cBhvr>
                                      <p:to>
                                        <p:strVal val="visible"/>
                                      </p:to>
                                    </p:set>
                                    <p:anim calcmode="lin" valueType="num">
                                      <p:cBhvr>
                                        <p:cTn id="21" dur="3000" fill="hold"/>
                                        <p:tgtEl>
                                          <p:spTgt spid="30729"/>
                                        </p:tgtEl>
                                        <p:attrNameLst>
                                          <p:attrName>ppt_w</p:attrName>
                                        </p:attrNameLst>
                                      </p:cBhvr>
                                      <p:tavLst>
                                        <p:tav tm="0">
                                          <p:val>
                                            <p:fltVal val="0"/>
                                          </p:val>
                                        </p:tav>
                                        <p:tav tm="100000">
                                          <p:val>
                                            <p:strVal val="#ppt_w"/>
                                          </p:val>
                                        </p:tav>
                                      </p:tavLst>
                                    </p:anim>
                                    <p:anim calcmode="lin" valueType="num">
                                      <p:cBhvr>
                                        <p:cTn id="22" dur="3000" fill="hold"/>
                                        <p:tgtEl>
                                          <p:spTgt spid="30729"/>
                                        </p:tgtEl>
                                        <p:attrNameLst>
                                          <p:attrName>ppt_h</p:attrName>
                                        </p:attrNameLst>
                                      </p:cBhvr>
                                      <p:tavLst>
                                        <p:tav tm="0">
                                          <p:val>
                                            <p:fltVal val="0"/>
                                          </p:val>
                                        </p:tav>
                                        <p:tav tm="100000">
                                          <p:val>
                                            <p:strVal val="#ppt_h"/>
                                          </p:val>
                                        </p:tav>
                                      </p:tavLst>
                                    </p:anim>
                                    <p:animEffect transition="in" filter="fade">
                                      <p:cBhvr>
                                        <p:cTn id="23" dur="3000"/>
                                        <p:tgtEl>
                                          <p:spTgt spid="30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8" grpId="0"/>
      <p:bldP spid="30729" grpId="0"/>
      <p:bldP spid="307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5" descr="photo_19531_20081208">
            <a:extLst>
              <a:ext uri="{FF2B5EF4-FFF2-40B4-BE49-F238E27FC236}">
                <a16:creationId xmlns:a16="http://schemas.microsoft.com/office/drawing/2014/main" id="{82E6BCBE-E59A-4DCF-A45C-6B3F46D08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150" y="-911225"/>
            <a:ext cx="13069888" cy="868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a:extLst>
              <a:ext uri="{FF2B5EF4-FFF2-40B4-BE49-F238E27FC236}">
                <a16:creationId xmlns:a16="http://schemas.microsoft.com/office/drawing/2014/main" id="{32BB9CAB-055E-405D-9FC0-E6AAAAC23FA8}"/>
              </a:ext>
            </a:extLst>
          </p:cNvPr>
          <p:cNvSpPr>
            <a:spLocks noGrp="1" noChangeArrowheads="1"/>
          </p:cNvSpPr>
          <p:nvPr>
            <p:ph type="title"/>
          </p:nvPr>
        </p:nvSpPr>
        <p:spPr>
          <a:xfrm>
            <a:off x="6227763" y="260350"/>
            <a:ext cx="4681537" cy="792163"/>
          </a:xfrm>
        </p:spPr>
        <p:txBody>
          <a:bodyPr/>
          <a:lstStyle/>
          <a:p>
            <a:pPr eaLnBrk="1" hangingPunct="1"/>
            <a:r>
              <a:rPr lang="sv-SE" altLang="sv-SE" sz="3600">
                <a:solidFill>
                  <a:schemeClr val="bg1"/>
                </a:solidFill>
              </a:rPr>
              <a:t>Biltrafik</a:t>
            </a:r>
          </a:p>
        </p:txBody>
      </p:sp>
      <p:sp>
        <p:nvSpPr>
          <p:cNvPr id="18435" name="Rectangle 3">
            <a:extLst>
              <a:ext uri="{FF2B5EF4-FFF2-40B4-BE49-F238E27FC236}">
                <a16:creationId xmlns:a16="http://schemas.microsoft.com/office/drawing/2014/main" id="{6A692822-3456-4025-923C-CDF2450766F6}"/>
              </a:ext>
            </a:extLst>
          </p:cNvPr>
          <p:cNvSpPr>
            <a:spLocks noGrp="1" noChangeArrowheads="1"/>
          </p:cNvSpPr>
          <p:nvPr>
            <p:ph type="body" idx="1"/>
          </p:nvPr>
        </p:nvSpPr>
        <p:spPr>
          <a:xfrm>
            <a:off x="1692275" y="2420938"/>
            <a:ext cx="6983413" cy="574675"/>
          </a:xfrm>
        </p:spPr>
        <p:txBody>
          <a:bodyPr/>
          <a:lstStyle/>
          <a:p>
            <a:pPr eaLnBrk="1" hangingPunct="1"/>
            <a:r>
              <a:rPr lang="sv-SE" altLang="sv-SE">
                <a:solidFill>
                  <a:schemeClr val="bg1"/>
                </a:solidFill>
              </a:rPr>
              <a:t>Bilarnas avgaser släpper ut kväveoxider.</a:t>
            </a:r>
          </a:p>
          <a:p>
            <a:pPr eaLnBrk="1" hangingPunct="1"/>
            <a:endParaRPr lang="sv-SE" altLang="sv-SE">
              <a:solidFill>
                <a:schemeClr val="bg1"/>
              </a:solidFill>
            </a:endParaRPr>
          </a:p>
        </p:txBody>
      </p:sp>
      <p:sp>
        <p:nvSpPr>
          <p:cNvPr id="18441" name="Text Box 9">
            <a:extLst>
              <a:ext uri="{FF2B5EF4-FFF2-40B4-BE49-F238E27FC236}">
                <a16:creationId xmlns:a16="http://schemas.microsoft.com/office/drawing/2014/main" id="{CB0C5E4A-D59D-4661-99B6-D28AFE1FC8FD}"/>
              </a:ext>
            </a:extLst>
          </p:cNvPr>
          <p:cNvSpPr txBox="1">
            <a:spLocks noChangeArrowheads="1"/>
          </p:cNvSpPr>
          <p:nvPr/>
        </p:nvSpPr>
        <p:spPr bwMode="auto">
          <a:xfrm>
            <a:off x="323850" y="4005263"/>
            <a:ext cx="96488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lnSpc>
                <a:spcPct val="90000"/>
              </a:lnSpc>
            </a:pPr>
            <a:r>
              <a:rPr lang="sv-SE" altLang="sv-SE">
                <a:solidFill>
                  <a:schemeClr val="bg1"/>
                </a:solidFill>
              </a:rPr>
              <a:t>Men det kväve som skogen inte tar upp bildar i atmosfären salpetersyra, </a:t>
            </a:r>
            <a:br>
              <a:rPr lang="sv-SE" altLang="sv-SE">
                <a:solidFill>
                  <a:schemeClr val="bg1"/>
                </a:solidFill>
              </a:rPr>
            </a:br>
            <a:r>
              <a:rPr lang="sv-SE" altLang="sv-SE">
                <a:solidFill>
                  <a:schemeClr val="bg1"/>
                </a:solidFill>
              </a:rPr>
              <a:t>som precis som svavelsyra är en mycket frätande syra.</a:t>
            </a:r>
          </a:p>
        </p:txBody>
      </p:sp>
      <p:sp>
        <p:nvSpPr>
          <p:cNvPr id="18442" name="Text Box 10">
            <a:extLst>
              <a:ext uri="{FF2B5EF4-FFF2-40B4-BE49-F238E27FC236}">
                <a16:creationId xmlns:a16="http://schemas.microsoft.com/office/drawing/2014/main" id="{B1CDB9DC-9C5D-4DDC-8984-D581274A09F4}"/>
              </a:ext>
            </a:extLst>
          </p:cNvPr>
          <p:cNvSpPr txBox="1">
            <a:spLocks noChangeArrowheads="1"/>
          </p:cNvSpPr>
          <p:nvPr/>
        </p:nvSpPr>
        <p:spPr bwMode="auto">
          <a:xfrm>
            <a:off x="107950" y="5589588"/>
            <a:ext cx="98282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lang="sv-SE" altLang="sv-SE">
                <a:solidFill>
                  <a:schemeClr val="bg1"/>
                </a:solidFill>
              </a:rPr>
              <a:t>Salpetersyran faller ner med regn och hamnar på mark och i vatten och ger försurning.</a:t>
            </a:r>
          </a:p>
        </p:txBody>
      </p:sp>
      <p:sp>
        <p:nvSpPr>
          <p:cNvPr id="18444" name="Rectangle 12">
            <a:extLst>
              <a:ext uri="{FF2B5EF4-FFF2-40B4-BE49-F238E27FC236}">
                <a16:creationId xmlns:a16="http://schemas.microsoft.com/office/drawing/2014/main" id="{23F7AA34-5A83-4940-9064-59C5AF97E6CA}"/>
              </a:ext>
            </a:extLst>
          </p:cNvPr>
          <p:cNvSpPr>
            <a:spLocks noChangeArrowheads="1"/>
          </p:cNvSpPr>
          <p:nvPr/>
        </p:nvSpPr>
        <p:spPr bwMode="auto">
          <a:xfrm>
            <a:off x="971550" y="3141663"/>
            <a:ext cx="856932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76213" indent="-176213">
              <a:spcBef>
                <a:spcPct val="20000"/>
              </a:spcBef>
              <a:buClr>
                <a:schemeClr val="accent1"/>
              </a:buClr>
              <a:buSzPct val="120000"/>
              <a:defRPr sz="1600">
                <a:solidFill>
                  <a:srgbClr val="000000"/>
                </a:solidFill>
                <a:latin typeface="Century Gothic" panose="020B0502020202020204" pitchFamily="34" charset="0"/>
              </a:defRPr>
            </a:lvl1pPr>
            <a:lvl2pPr marL="730250" indent="-285750">
              <a:spcBef>
                <a:spcPct val="20000"/>
              </a:spcBef>
              <a:buSzPct val="80000"/>
              <a:defRPr sz="1600">
                <a:solidFill>
                  <a:schemeClr val="tx1"/>
                </a:solidFill>
                <a:latin typeface="Tahoma" panose="020B0604030504040204" pitchFamily="34" charset="0"/>
              </a:defRPr>
            </a:lvl2pPr>
            <a:lvl3pPr marL="1231900" indent="-228600">
              <a:spcBef>
                <a:spcPct val="20000"/>
              </a:spcBef>
              <a:buSzPct val="70000"/>
              <a:defRPr sz="1600">
                <a:solidFill>
                  <a:schemeClr val="tx1"/>
                </a:solidFill>
                <a:latin typeface="Tahoma" panose="020B0604030504040204" pitchFamily="34" charset="0"/>
              </a:defRPr>
            </a:lvl3pPr>
            <a:lvl4pPr marL="1639888"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r>
              <a:rPr lang="sv-SE" altLang="sv-SE">
                <a:solidFill>
                  <a:schemeClr val="bg1"/>
                </a:solidFill>
              </a:rPr>
              <a:t>Som tur är tar skogen upp det mesta av kvävet.</a:t>
            </a:r>
          </a:p>
        </p:txBody>
      </p:sp>
      <p:sp>
        <p:nvSpPr>
          <p:cNvPr id="15368" name="Text Box 13">
            <a:extLst>
              <a:ext uri="{FF2B5EF4-FFF2-40B4-BE49-F238E27FC236}">
                <a16:creationId xmlns:a16="http://schemas.microsoft.com/office/drawing/2014/main" id="{C5F5ACAB-24D0-461C-A504-66348A7ABD05}"/>
              </a:ext>
            </a:extLst>
          </p:cNvPr>
          <p:cNvSpPr txBox="1">
            <a:spLocks noChangeArrowheads="1"/>
          </p:cNvSpPr>
          <p:nvPr/>
        </p:nvSpPr>
        <p:spPr bwMode="auto">
          <a:xfrm>
            <a:off x="323850" y="6524625"/>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bg1"/>
                </a:solidFill>
              </a:rPr>
              <a:t>VARFÖR BLIR DET FÖRSURNING?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p:cTn id="7" dur="3000" fill="hold"/>
                                        <p:tgtEl>
                                          <p:spTgt spid="18435">
                                            <p:txEl>
                                              <p:pRg st="0" end="0"/>
                                            </p:txEl>
                                          </p:spTgt>
                                        </p:tgtEl>
                                        <p:attrNameLst>
                                          <p:attrName>ppt_w</p:attrName>
                                        </p:attrNameLst>
                                      </p:cBhvr>
                                      <p:tavLst>
                                        <p:tav tm="0">
                                          <p:val>
                                            <p:fltVal val="0"/>
                                          </p:val>
                                        </p:tav>
                                        <p:tav tm="100000">
                                          <p:val>
                                            <p:strVal val="#ppt_w"/>
                                          </p:val>
                                        </p:tav>
                                      </p:tavLst>
                                    </p:anim>
                                    <p:anim calcmode="lin" valueType="num">
                                      <p:cBhvr>
                                        <p:cTn id="8" dur="3000" fill="hold"/>
                                        <p:tgtEl>
                                          <p:spTgt spid="18435">
                                            <p:txEl>
                                              <p:pRg st="0" end="0"/>
                                            </p:txEl>
                                          </p:spTgt>
                                        </p:tgtEl>
                                        <p:attrNameLst>
                                          <p:attrName>ppt_h</p:attrName>
                                        </p:attrNameLst>
                                      </p:cBhvr>
                                      <p:tavLst>
                                        <p:tav tm="0">
                                          <p:val>
                                            <p:fltVal val="0"/>
                                          </p:val>
                                        </p:tav>
                                        <p:tav tm="100000">
                                          <p:val>
                                            <p:strVal val="#ppt_h"/>
                                          </p:val>
                                        </p:tav>
                                      </p:tavLst>
                                    </p:anim>
                                    <p:animEffect transition="in" filter="fade">
                                      <p:cBhvr>
                                        <p:cTn id="9" dur="3000"/>
                                        <p:tgtEl>
                                          <p:spTgt spid="1843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8444">
                                            <p:txEl>
                                              <p:pRg st="0" end="0"/>
                                            </p:txEl>
                                          </p:spTgt>
                                        </p:tgtEl>
                                        <p:attrNameLst>
                                          <p:attrName>style.visibility</p:attrName>
                                        </p:attrNameLst>
                                      </p:cBhvr>
                                      <p:to>
                                        <p:strVal val="visible"/>
                                      </p:to>
                                    </p:set>
                                    <p:anim calcmode="lin" valueType="num">
                                      <p:cBhvr>
                                        <p:cTn id="14" dur="3000" fill="hold"/>
                                        <p:tgtEl>
                                          <p:spTgt spid="18444">
                                            <p:txEl>
                                              <p:pRg st="0" end="0"/>
                                            </p:txEl>
                                          </p:spTgt>
                                        </p:tgtEl>
                                        <p:attrNameLst>
                                          <p:attrName>ppt_w</p:attrName>
                                        </p:attrNameLst>
                                      </p:cBhvr>
                                      <p:tavLst>
                                        <p:tav tm="0">
                                          <p:val>
                                            <p:fltVal val="0"/>
                                          </p:val>
                                        </p:tav>
                                        <p:tav tm="100000">
                                          <p:val>
                                            <p:strVal val="#ppt_w"/>
                                          </p:val>
                                        </p:tav>
                                      </p:tavLst>
                                    </p:anim>
                                    <p:anim calcmode="lin" valueType="num">
                                      <p:cBhvr>
                                        <p:cTn id="15" dur="3000" fill="hold"/>
                                        <p:tgtEl>
                                          <p:spTgt spid="18444">
                                            <p:txEl>
                                              <p:pRg st="0" end="0"/>
                                            </p:txEl>
                                          </p:spTgt>
                                        </p:tgtEl>
                                        <p:attrNameLst>
                                          <p:attrName>ppt_h</p:attrName>
                                        </p:attrNameLst>
                                      </p:cBhvr>
                                      <p:tavLst>
                                        <p:tav tm="0">
                                          <p:val>
                                            <p:fltVal val="0"/>
                                          </p:val>
                                        </p:tav>
                                        <p:tav tm="100000">
                                          <p:val>
                                            <p:strVal val="#ppt_h"/>
                                          </p:val>
                                        </p:tav>
                                      </p:tavLst>
                                    </p:anim>
                                    <p:animEffect transition="in" filter="fade">
                                      <p:cBhvr>
                                        <p:cTn id="16" dur="3000"/>
                                        <p:tgtEl>
                                          <p:spTgt spid="1844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8441"/>
                                        </p:tgtEl>
                                        <p:attrNameLst>
                                          <p:attrName>style.visibility</p:attrName>
                                        </p:attrNameLst>
                                      </p:cBhvr>
                                      <p:to>
                                        <p:strVal val="visible"/>
                                      </p:to>
                                    </p:set>
                                    <p:anim calcmode="lin" valueType="num">
                                      <p:cBhvr>
                                        <p:cTn id="21" dur="3000" fill="hold"/>
                                        <p:tgtEl>
                                          <p:spTgt spid="18441"/>
                                        </p:tgtEl>
                                        <p:attrNameLst>
                                          <p:attrName>ppt_w</p:attrName>
                                        </p:attrNameLst>
                                      </p:cBhvr>
                                      <p:tavLst>
                                        <p:tav tm="0">
                                          <p:val>
                                            <p:fltVal val="0"/>
                                          </p:val>
                                        </p:tav>
                                        <p:tav tm="100000">
                                          <p:val>
                                            <p:strVal val="#ppt_w"/>
                                          </p:val>
                                        </p:tav>
                                      </p:tavLst>
                                    </p:anim>
                                    <p:anim calcmode="lin" valueType="num">
                                      <p:cBhvr>
                                        <p:cTn id="22" dur="3000" fill="hold"/>
                                        <p:tgtEl>
                                          <p:spTgt spid="18441"/>
                                        </p:tgtEl>
                                        <p:attrNameLst>
                                          <p:attrName>ppt_h</p:attrName>
                                        </p:attrNameLst>
                                      </p:cBhvr>
                                      <p:tavLst>
                                        <p:tav tm="0">
                                          <p:val>
                                            <p:fltVal val="0"/>
                                          </p:val>
                                        </p:tav>
                                        <p:tav tm="100000">
                                          <p:val>
                                            <p:strVal val="#ppt_h"/>
                                          </p:val>
                                        </p:tav>
                                      </p:tavLst>
                                    </p:anim>
                                    <p:animEffect transition="in" filter="fade">
                                      <p:cBhvr>
                                        <p:cTn id="23" dur="3000"/>
                                        <p:tgtEl>
                                          <p:spTgt spid="1844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8442"/>
                                        </p:tgtEl>
                                        <p:attrNameLst>
                                          <p:attrName>style.visibility</p:attrName>
                                        </p:attrNameLst>
                                      </p:cBhvr>
                                      <p:to>
                                        <p:strVal val="visible"/>
                                      </p:to>
                                    </p:set>
                                    <p:anim calcmode="lin" valueType="num">
                                      <p:cBhvr>
                                        <p:cTn id="28" dur="3000" fill="hold"/>
                                        <p:tgtEl>
                                          <p:spTgt spid="18442"/>
                                        </p:tgtEl>
                                        <p:attrNameLst>
                                          <p:attrName>ppt_w</p:attrName>
                                        </p:attrNameLst>
                                      </p:cBhvr>
                                      <p:tavLst>
                                        <p:tav tm="0">
                                          <p:val>
                                            <p:fltVal val="0"/>
                                          </p:val>
                                        </p:tav>
                                        <p:tav tm="100000">
                                          <p:val>
                                            <p:strVal val="#ppt_w"/>
                                          </p:val>
                                        </p:tav>
                                      </p:tavLst>
                                    </p:anim>
                                    <p:anim calcmode="lin" valueType="num">
                                      <p:cBhvr>
                                        <p:cTn id="29" dur="3000" fill="hold"/>
                                        <p:tgtEl>
                                          <p:spTgt spid="18442"/>
                                        </p:tgtEl>
                                        <p:attrNameLst>
                                          <p:attrName>ppt_h</p:attrName>
                                        </p:attrNameLst>
                                      </p:cBhvr>
                                      <p:tavLst>
                                        <p:tav tm="0">
                                          <p:val>
                                            <p:fltVal val="0"/>
                                          </p:val>
                                        </p:tav>
                                        <p:tav tm="100000">
                                          <p:val>
                                            <p:strVal val="#ppt_h"/>
                                          </p:val>
                                        </p:tav>
                                      </p:tavLst>
                                    </p:anim>
                                    <p:animEffect transition="in" filter="fade">
                                      <p:cBhvr>
                                        <p:cTn id="30" dur="3000"/>
                                        <p:tgtEl>
                                          <p:spTgt spid="18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P spid="18441" grpId="0"/>
      <p:bldP spid="18442" grpId="0"/>
      <p:bldP spid="1844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24B6447-C1A1-4CEC-833D-7898A71E8666}"/>
              </a:ext>
            </a:extLst>
          </p:cNvPr>
          <p:cNvSpPr>
            <a:spLocks noGrp="1" noChangeArrowheads="1"/>
          </p:cNvSpPr>
          <p:nvPr>
            <p:ph type="title"/>
          </p:nvPr>
        </p:nvSpPr>
        <p:spPr/>
        <p:txBody>
          <a:bodyPr/>
          <a:lstStyle/>
          <a:p>
            <a:pPr eaLnBrk="1" hangingPunct="1"/>
            <a:r>
              <a:rPr lang="sv-SE" altLang="sv-SE"/>
              <a:t>Utsläpp från sjöfart </a:t>
            </a:r>
          </a:p>
        </p:txBody>
      </p:sp>
      <p:sp>
        <p:nvSpPr>
          <p:cNvPr id="17411" name="Rectangle 3">
            <a:extLst>
              <a:ext uri="{FF2B5EF4-FFF2-40B4-BE49-F238E27FC236}">
                <a16:creationId xmlns:a16="http://schemas.microsoft.com/office/drawing/2014/main" id="{C25205E1-223D-4B75-91F1-08EB69A5E5E2}"/>
              </a:ext>
            </a:extLst>
          </p:cNvPr>
          <p:cNvSpPr>
            <a:spLocks noGrp="1" noChangeArrowheads="1"/>
          </p:cNvSpPr>
          <p:nvPr>
            <p:ph type="body" idx="1"/>
          </p:nvPr>
        </p:nvSpPr>
        <p:spPr>
          <a:xfrm>
            <a:off x="539750" y="1917700"/>
            <a:ext cx="3311525" cy="3816350"/>
          </a:xfrm>
        </p:spPr>
        <p:txBody>
          <a:bodyPr/>
          <a:lstStyle/>
          <a:p>
            <a:pPr eaLnBrk="1" hangingPunct="1"/>
            <a:endParaRPr lang="sv-SE" altLang="sv-SE"/>
          </a:p>
          <a:p>
            <a:pPr eaLnBrk="1" hangingPunct="1"/>
            <a:endParaRPr lang="sv-SE" altLang="sv-SE"/>
          </a:p>
        </p:txBody>
      </p:sp>
      <p:pic>
        <p:nvPicPr>
          <p:cNvPr id="17412" name="Picture 6" descr="MP900289290[1]">
            <a:extLst>
              <a:ext uri="{FF2B5EF4-FFF2-40B4-BE49-F238E27FC236}">
                <a16:creationId xmlns:a16="http://schemas.microsoft.com/office/drawing/2014/main" id="{729720C0-4727-45AC-ADED-10C94C68E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1700213"/>
            <a:ext cx="4824413"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17">
            <a:extLst>
              <a:ext uri="{FF2B5EF4-FFF2-40B4-BE49-F238E27FC236}">
                <a16:creationId xmlns:a16="http://schemas.microsoft.com/office/drawing/2014/main" id="{8FF19234-9908-4376-AD87-389894427735}"/>
              </a:ext>
            </a:extLst>
          </p:cNvPr>
          <p:cNvSpPr txBox="1">
            <a:spLocks noChangeArrowheads="1"/>
          </p:cNvSpPr>
          <p:nvPr/>
        </p:nvSpPr>
        <p:spPr bwMode="auto">
          <a:xfrm>
            <a:off x="682625" y="1628775"/>
            <a:ext cx="34575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r>
              <a:rPr lang="sv-SE" altLang="sv-SE"/>
              <a:t>Transporter med fartyg till havs mellan länder släpper ut både svaveloxider och kväveoxider…</a:t>
            </a:r>
            <a:endParaRPr kumimoji="1" lang="sv-SE" altLang="sv-SE" sz="2400">
              <a:solidFill>
                <a:schemeClr val="tx1"/>
              </a:solidFill>
              <a:latin typeface="Times New Roman" panose="02020603050405020304" pitchFamily="18" charset="0"/>
            </a:endParaRPr>
          </a:p>
        </p:txBody>
      </p:sp>
      <p:sp>
        <p:nvSpPr>
          <p:cNvPr id="17414" name="Text Box 19">
            <a:extLst>
              <a:ext uri="{FF2B5EF4-FFF2-40B4-BE49-F238E27FC236}">
                <a16:creationId xmlns:a16="http://schemas.microsoft.com/office/drawing/2014/main" id="{CB706B27-9A2D-4BA7-914E-53EBBB646C9E}"/>
              </a:ext>
            </a:extLst>
          </p:cNvPr>
          <p:cNvSpPr txBox="1">
            <a:spLocks noChangeArrowheads="1"/>
          </p:cNvSpPr>
          <p:nvPr/>
        </p:nvSpPr>
        <p:spPr bwMode="auto">
          <a:xfrm>
            <a:off x="611188" y="6381750"/>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tx1"/>
                </a:solidFill>
              </a:rPr>
              <a:t>VARFÖR BLIR DET FÖRSURNING?</a:t>
            </a:r>
          </a:p>
        </p:txBody>
      </p:sp>
      <p:sp>
        <p:nvSpPr>
          <p:cNvPr id="27668" name="Text Box 20">
            <a:extLst>
              <a:ext uri="{FF2B5EF4-FFF2-40B4-BE49-F238E27FC236}">
                <a16:creationId xmlns:a16="http://schemas.microsoft.com/office/drawing/2014/main" id="{9A6E84C3-9FF0-43C8-90C8-B05B91A97271}"/>
              </a:ext>
            </a:extLst>
          </p:cNvPr>
          <p:cNvSpPr txBox="1">
            <a:spLocks noChangeArrowheads="1"/>
          </p:cNvSpPr>
          <p:nvPr/>
        </p:nvSpPr>
        <p:spPr bwMode="auto">
          <a:xfrm>
            <a:off x="684213" y="2636838"/>
            <a:ext cx="33115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4"/>
              </a:buBlip>
              <a:defRPr sz="1600">
                <a:solidFill>
                  <a:schemeClr val="tx1"/>
                </a:solidFill>
                <a:latin typeface="Tahoma" panose="020B0604030504040204" pitchFamily="34" charset="0"/>
              </a:defRPr>
            </a:lvl4pPr>
            <a:lvl5pPr marL="2057400" indent="-228600">
              <a:spcBef>
                <a:spcPct val="20000"/>
              </a:spcBef>
              <a:buSzPct val="70000"/>
              <a:buBlip>
                <a:blip r:embed="rId5"/>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5"/>
              </a:buBlip>
              <a:defRPr sz="1600">
                <a:solidFill>
                  <a:schemeClr val="tx1"/>
                </a:solidFill>
                <a:latin typeface="Tahoma" panose="020B0604030504040204" pitchFamily="34" charset="0"/>
              </a:defRPr>
            </a:lvl9pPr>
          </a:lstStyle>
          <a:p>
            <a:pPr eaLnBrk="1" hangingPunct="1"/>
            <a:r>
              <a:rPr lang="sv-SE" altLang="sv-SE"/>
              <a:t>…och bidrar på så vis också till försurningen.</a:t>
            </a:r>
            <a:endParaRPr kumimoji="1" lang="sv-SE" altLang="sv-SE" sz="2400">
              <a:solidFill>
                <a:schemeClr val="tx1"/>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668"/>
                                        </p:tgtEl>
                                        <p:attrNameLst>
                                          <p:attrName>style.visibility</p:attrName>
                                        </p:attrNameLst>
                                      </p:cBhvr>
                                      <p:to>
                                        <p:strVal val="visible"/>
                                      </p:to>
                                    </p:set>
                                    <p:anim calcmode="lin" valueType="num">
                                      <p:cBhvr>
                                        <p:cTn id="7" dur="3000" fill="hold"/>
                                        <p:tgtEl>
                                          <p:spTgt spid="27668"/>
                                        </p:tgtEl>
                                        <p:attrNameLst>
                                          <p:attrName>ppt_w</p:attrName>
                                        </p:attrNameLst>
                                      </p:cBhvr>
                                      <p:tavLst>
                                        <p:tav tm="0">
                                          <p:val>
                                            <p:fltVal val="0"/>
                                          </p:val>
                                        </p:tav>
                                        <p:tav tm="100000">
                                          <p:val>
                                            <p:strVal val="#ppt_w"/>
                                          </p:val>
                                        </p:tav>
                                      </p:tavLst>
                                    </p:anim>
                                    <p:anim calcmode="lin" valueType="num">
                                      <p:cBhvr>
                                        <p:cTn id="8" dur="3000" fill="hold"/>
                                        <p:tgtEl>
                                          <p:spTgt spid="27668"/>
                                        </p:tgtEl>
                                        <p:attrNameLst>
                                          <p:attrName>ppt_h</p:attrName>
                                        </p:attrNameLst>
                                      </p:cBhvr>
                                      <p:tavLst>
                                        <p:tav tm="0">
                                          <p:val>
                                            <p:fltVal val="0"/>
                                          </p:val>
                                        </p:tav>
                                        <p:tav tm="100000">
                                          <p:val>
                                            <p:strVal val="#ppt_h"/>
                                          </p:val>
                                        </p:tav>
                                      </p:tavLst>
                                    </p:anim>
                                    <p:animEffect transition="in" filter="fade">
                                      <p:cBhvr>
                                        <p:cTn id="9" dur="3000"/>
                                        <p:tgtEl>
                                          <p:spTgt spid="27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0D986CA-3479-4C7A-A3BC-0072E4AF9E76}"/>
              </a:ext>
            </a:extLst>
          </p:cNvPr>
          <p:cNvSpPr>
            <a:spLocks noGrp="1" noChangeArrowheads="1"/>
          </p:cNvSpPr>
          <p:nvPr>
            <p:ph type="title"/>
          </p:nvPr>
        </p:nvSpPr>
        <p:spPr/>
        <p:txBody>
          <a:bodyPr/>
          <a:lstStyle/>
          <a:p>
            <a:pPr eaLnBrk="1" hangingPunct="1"/>
            <a:r>
              <a:rPr lang="sv-SE" altLang="sv-SE"/>
              <a:t>Skogsbruk som försurar</a:t>
            </a:r>
          </a:p>
        </p:txBody>
      </p:sp>
      <p:sp>
        <p:nvSpPr>
          <p:cNvPr id="47108" name="Text Box 4">
            <a:extLst>
              <a:ext uri="{FF2B5EF4-FFF2-40B4-BE49-F238E27FC236}">
                <a16:creationId xmlns:a16="http://schemas.microsoft.com/office/drawing/2014/main" id="{EEF2CDAA-B029-4E57-8E8E-CE98D4DC7DCE}"/>
              </a:ext>
            </a:extLst>
          </p:cNvPr>
          <p:cNvSpPr txBox="1">
            <a:spLocks noChangeArrowheads="1"/>
          </p:cNvSpPr>
          <p:nvPr/>
        </p:nvSpPr>
        <p:spPr bwMode="auto">
          <a:xfrm>
            <a:off x="684213" y="3141663"/>
            <a:ext cx="49688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Vid skogsbruk, tar man bort träden och ofta även grenarna och trädtopparna.</a:t>
            </a:r>
          </a:p>
        </p:txBody>
      </p:sp>
      <p:sp>
        <p:nvSpPr>
          <p:cNvPr id="19460" name="Text Box 6">
            <a:extLst>
              <a:ext uri="{FF2B5EF4-FFF2-40B4-BE49-F238E27FC236}">
                <a16:creationId xmlns:a16="http://schemas.microsoft.com/office/drawing/2014/main" id="{663155C7-B26D-4162-8086-387D98B2388C}"/>
              </a:ext>
            </a:extLst>
          </p:cNvPr>
          <p:cNvSpPr txBox="1">
            <a:spLocks noChangeArrowheads="1"/>
          </p:cNvSpPr>
          <p:nvPr/>
        </p:nvSpPr>
        <p:spPr bwMode="auto">
          <a:xfrm>
            <a:off x="684213" y="1628775"/>
            <a:ext cx="770413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Trädens rötter tar upp positiva joner som är </a:t>
            </a:r>
            <a:r>
              <a:rPr lang="sv-SE" altLang="sv-SE" b="1">
                <a:solidFill>
                  <a:srgbClr val="0000FF"/>
                </a:solidFill>
              </a:rPr>
              <a:t>buffrande ämnen</a:t>
            </a:r>
            <a:r>
              <a:rPr lang="sv-SE" altLang="sv-SE"/>
              <a:t> från marken och stöter istället ut </a:t>
            </a:r>
            <a:r>
              <a:rPr lang="sv-SE" altLang="sv-SE" b="1">
                <a:solidFill>
                  <a:srgbClr val="FF3300"/>
                </a:solidFill>
              </a:rPr>
              <a:t>vätejoner</a:t>
            </a:r>
            <a:r>
              <a:rPr lang="sv-SE" altLang="sv-SE"/>
              <a:t>.</a:t>
            </a:r>
          </a:p>
        </p:txBody>
      </p:sp>
      <p:sp>
        <p:nvSpPr>
          <p:cNvPr id="47111" name="Text Box 7">
            <a:extLst>
              <a:ext uri="{FF2B5EF4-FFF2-40B4-BE49-F238E27FC236}">
                <a16:creationId xmlns:a16="http://schemas.microsoft.com/office/drawing/2014/main" id="{E5485766-3B97-4017-B6BC-4DF0DBC9017E}"/>
              </a:ext>
            </a:extLst>
          </p:cNvPr>
          <p:cNvSpPr txBox="1">
            <a:spLocks noChangeArrowheads="1"/>
          </p:cNvSpPr>
          <p:nvPr/>
        </p:nvSpPr>
        <p:spPr bwMode="auto">
          <a:xfrm>
            <a:off x="6659563" y="4292600"/>
            <a:ext cx="86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b="1">
                <a:solidFill>
                  <a:srgbClr val="0000FF"/>
                </a:solidFill>
              </a:rPr>
              <a:t>Mg</a:t>
            </a:r>
            <a:r>
              <a:rPr lang="sv-SE" altLang="sv-SE" b="1" baseline="30000">
                <a:solidFill>
                  <a:srgbClr val="0000FF"/>
                </a:solidFill>
              </a:rPr>
              <a:t>+</a:t>
            </a:r>
          </a:p>
        </p:txBody>
      </p:sp>
      <p:sp>
        <p:nvSpPr>
          <p:cNvPr id="47112" name="Text Box 8">
            <a:extLst>
              <a:ext uri="{FF2B5EF4-FFF2-40B4-BE49-F238E27FC236}">
                <a16:creationId xmlns:a16="http://schemas.microsoft.com/office/drawing/2014/main" id="{B674F902-C7F7-4474-A454-A79DAA9F724D}"/>
              </a:ext>
            </a:extLst>
          </p:cNvPr>
          <p:cNvSpPr txBox="1">
            <a:spLocks noChangeArrowheads="1"/>
          </p:cNvSpPr>
          <p:nvPr/>
        </p:nvSpPr>
        <p:spPr bwMode="auto">
          <a:xfrm>
            <a:off x="7667625" y="3860800"/>
            <a:ext cx="720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b="1">
                <a:solidFill>
                  <a:srgbClr val="0000FF"/>
                </a:solidFill>
              </a:rPr>
              <a:t>Ca</a:t>
            </a:r>
            <a:r>
              <a:rPr lang="sv-SE" altLang="sv-SE" b="1" baseline="30000">
                <a:solidFill>
                  <a:srgbClr val="0000FF"/>
                </a:solidFill>
              </a:rPr>
              <a:t>2+</a:t>
            </a:r>
          </a:p>
        </p:txBody>
      </p:sp>
      <p:sp>
        <p:nvSpPr>
          <p:cNvPr id="47113" name="Text Box 9">
            <a:extLst>
              <a:ext uri="{FF2B5EF4-FFF2-40B4-BE49-F238E27FC236}">
                <a16:creationId xmlns:a16="http://schemas.microsoft.com/office/drawing/2014/main" id="{AC4942AD-25C1-419A-A534-F88FB6CBDD60}"/>
              </a:ext>
            </a:extLst>
          </p:cNvPr>
          <p:cNvSpPr txBox="1">
            <a:spLocks noChangeArrowheads="1"/>
          </p:cNvSpPr>
          <p:nvPr/>
        </p:nvSpPr>
        <p:spPr bwMode="auto">
          <a:xfrm>
            <a:off x="7092950" y="4652963"/>
            <a:ext cx="57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b="1">
                <a:solidFill>
                  <a:srgbClr val="0000FF"/>
                </a:solidFill>
              </a:rPr>
              <a:t>K</a:t>
            </a:r>
            <a:r>
              <a:rPr lang="sv-SE" altLang="sv-SE" b="1" baseline="30000">
                <a:solidFill>
                  <a:srgbClr val="0000FF"/>
                </a:solidFill>
              </a:rPr>
              <a:t>+</a:t>
            </a:r>
          </a:p>
        </p:txBody>
      </p:sp>
      <p:sp>
        <p:nvSpPr>
          <p:cNvPr id="47114" name="Text Box 10">
            <a:extLst>
              <a:ext uri="{FF2B5EF4-FFF2-40B4-BE49-F238E27FC236}">
                <a16:creationId xmlns:a16="http://schemas.microsoft.com/office/drawing/2014/main" id="{BE75D326-C4F8-4556-9A79-F137B8DA9F06}"/>
              </a:ext>
            </a:extLst>
          </p:cNvPr>
          <p:cNvSpPr txBox="1">
            <a:spLocks noChangeArrowheads="1"/>
          </p:cNvSpPr>
          <p:nvPr/>
        </p:nvSpPr>
        <p:spPr bwMode="auto">
          <a:xfrm>
            <a:off x="7380288" y="4292600"/>
            <a:ext cx="720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b="1">
                <a:solidFill>
                  <a:srgbClr val="0000FF"/>
                </a:solidFill>
              </a:rPr>
              <a:t>Na</a:t>
            </a:r>
            <a:r>
              <a:rPr lang="sv-SE" altLang="sv-SE" b="1" baseline="30000">
                <a:solidFill>
                  <a:srgbClr val="0000FF"/>
                </a:solidFill>
              </a:rPr>
              <a:t>+</a:t>
            </a:r>
          </a:p>
        </p:txBody>
      </p:sp>
      <p:pic>
        <p:nvPicPr>
          <p:cNvPr id="47118" name="Picture 14" descr="MC900027245[1]">
            <a:extLst>
              <a:ext uri="{FF2B5EF4-FFF2-40B4-BE49-F238E27FC236}">
                <a16:creationId xmlns:a16="http://schemas.microsoft.com/office/drawing/2014/main" id="{BE8FCB0C-636C-47CD-A856-CF7388E183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6813" y="2492375"/>
            <a:ext cx="1493837"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0" name="AutoShape 16">
            <a:extLst>
              <a:ext uri="{FF2B5EF4-FFF2-40B4-BE49-F238E27FC236}">
                <a16:creationId xmlns:a16="http://schemas.microsoft.com/office/drawing/2014/main" id="{716394F3-0504-4856-BA01-F7FEFA983F0E}"/>
              </a:ext>
            </a:extLst>
          </p:cNvPr>
          <p:cNvSpPr>
            <a:spLocks noChangeArrowheads="1"/>
          </p:cNvSpPr>
          <p:nvPr/>
        </p:nvSpPr>
        <p:spPr bwMode="auto">
          <a:xfrm rot="10343015" flipV="1">
            <a:off x="5795963" y="4005263"/>
            <a:ext cx="576262" cy="6477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061" y="9670"/>
                </a:moveTo>
                <a:cubicBezTo>
                  <a:pt x="15528" y="7190"/>
                  <a:pt x="13336" y="5419"/>
                  <a:pt x="10800" y="5419"/>
                </a:cubicBezTo>
                <a:cubicBezTo>
                  <a:pt x="7828" y="5419"/>
                  <a:pt x="5419" y="7828"/>
                  <a:pt x="5419" y="10800"/>
                </a:cubicBezTo>
                <a:lnTo>
                  <a:pt x="0" y="10800"/>
                </a:lnTo>
                <a:cubicBezTo>
                  <a:pt x="0" y="4835"/>
                  <a:pt x="4835" y="0"/>
                  <a:pt x="10800" y="0"/>
                </a:cubicBezTo>
                <a:cubicBezTo>
                  <a:pt x="15890" y="0"/>
                  <a:pt x="20290" y="3555"/>
                  <a:pt x="21359" y="8532"/>
                </a:cubicBezTo>
                <a:lnTo>
                  <a:pt x="23999" y="7965"/>
                </a:lnTo>
                <a:lnTo>
                  <a:pt x="19846" y="14390"/>
                </a:lnTo>
                <a:lnTo>
                  <a:pt x="13421" y="10237"/>
                </a:lnTo>
                <a:lnTo>
                  <a:pt x="16061" y="9670"/>
                </a:lnTo>
                <a:close/>
              </a:path>
            </a:pathLst>
          </a:custGeom>
          <a:solidFill>
            <a:schemeClr val="accent1"/>
          </a:solidFill>
          <a:ln w="635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47121" name="Text Box 17">
            <a:extLst>
              <a:ext uri="{FF2B5EF4-FFF2-40B4-BE49-F238E27FC236}">
                <a16:creationId xmlns:a16="http://schemas.microsoft.com/office/drawing/2014/main" id="{2E8AB9FF-7EC8-4A09-848E-1545DA35A278}"/>
              </a:ext>
            </a:extLst>
          </p:cNvPr>
          <p:cNvSpPr txBox="1">
            <a:spLocks noChangeArrowheads="1"/>
          </p:cNvSpPr>
          <p:nvPr/>
        </p:nvSpPr>
        <p:spPr bwMode="auto">
          <a:xfrm>
            <a:off x="5508625" y="4581525"/>
            <a:ext cx="5032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b="1">
                <a:solidFill>
                  <a:schemeClr val="accent1"/>
                </a:solidFill>
              </a:rPr>
              <a:t>H</a:t>
            </a:r>
            <a:r>
              <a:rPr lang="sv-SE" altLang="sv-SE" b="1" baseline="30000">
                <a:solidFill>
                  <a:schemeClr val="accent1"/>
                </a:solidFill>
              </a:rPr>
              <a:t>+</a:t>
            </a:r>
          </a:p>
        </p:txBody>
      </p:sp>
      <p:sp>
        <p:nvSpPr>
          <p:cNvPr id="47122" name="Text Box 18">
            <a:extLst>
              <a:ext uri="{FF2B5EF4-FFF2-40B4-BE49-F238E27FC236}">
                <a16:creationId xmlns:a16="http://schemas.microsoft.com/office/drawing/2014/main" id="{E6777E43-2457-4C69-8CB3-C8CBB8A81E30}"/>
              </a:ext>
            </a:extLst>
          </p:cNvPr>
          <p:cNvSpPr txBox="1">
            <a:spLocks noChangeArrowheads="1"/>
          </p:cNvSpPr>
          <p:nvPr/>
        </p:nvSpPr>
        <p:spPr bwMode="auto">
          <a:xfrm>
            <a:off x="5292725" y="4292600"/>
            <a:ext cx="5032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b="1">
                <a:solidFill>
                  <a:schemeClr val="accent1"/>
                </a:solidFill>
              </a:rPr>
              <a:t>H</a:t>
            </a:r>
            <a:r>
              <a:rPr lang="sv-SE" altLang="sv-SE" b="1" baseline="30000">
                <a:solidFill>
                  <a:schemeClr val="accent1"/>
                </a:solidFill>
              </a:rPr>
              <a:t>+</a:t>
            </a:r>
          </a:p>
        </p:txBody>
      </p:sp>
      <p:sp>
        <p:nvSpPr>
          <p:cNvPr id="47123" name="Text Box 19">
            <a:extLst>
              <a:ext uri="{FF2B5EF4-FFF2-40B4-BE49-F238E27FC236}">
                <a16:creationId xmlns:a16="http://schemas.microsoft.com/office/drawing/2014/main" id="{94EF147E-6444-44F7-8C47-E08829BF5949}"/>
              </a:ext>
            </a:extLst>
          </p:cNvPr>
          <p:cNvSpPr txBox="1">
            <a:spLocks noChangeArrowheads="1"/>
          </p:cNvSpPr>
          <p:nvPr/>
        </p:nvSpPr>
        <p:spPr bwMode="auto">
          <a:xfrm>
            <a:off x="5868988" y="4508500"/>
            <a:ext cx="503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b="1">
                <a:solidFill>
                  <a:schemeClr val="accent1"/>
                </a:solidFill>
              </a:rPr>
              <a:t>H</a:t>
            </a:r>
            <a:r>
              <a:rPr lang="sv-SE" altLang="sv-SE" b="1" baseline="30000">
                <a:solidFill>
                  <a:schemeClr val="accent1"/>
                </a:solidFill>
              </a:rPr>
              <a:t>+</a:t>
            </a:r>
          </a:p>
        </p:txBody>
      </p:sp>
      <p:sp>
        <p:nvSpPr>
          <p:cNvPr id="47124" name="Text Box 20">
            <a:extLst>
              <a:ext uri="{FF2B5EF4-FFF2-40B4-BE49-F238E27FC236}">
                <a16:creationId xmlns:a16="http://schemas.microsoft.com/office/drawing/2014/main" id="{2A2FFCEA-D378-4753-A73A-397C485F5E6D}"/>
              </a:ext>
            </a:extLst>
          </p:cNvPr>
          <p:cNvSpPr txBox="1">
            <a:spLocks noChangeArrowheads="1"/>
          </p:cNvSpPr>
          <p:nvPr/>
        </p:nvSpPr>
        <p:spPr bwMode="auto">
          <a:xfrm>
            <a:off x="684213" y="2349500"/>
            <a:ext cx="51831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När trädet dör går näringen, som trädet tagit upp, tillbaka till marken igen… och cirkeln är sluten!</a:t>
            </a:r>
          </a:p>
        </p:txBody>
      </p:sp>
      <p:sp>
        <p:nvSpPr>
          <p:cNvPr id="47126" name="Text Box 22">
            <a:extLst>
              <a:ext uri="{FF2B5EF4-FFF2-40B4-BE49-F238E27FC236}">
                <a16:creationId xmlns:a16="http://schemas.microsoft.com/office/drawing/2014/main" id="{E5541FB1-AA43-43B5-BD49-6B1D9CE14891}"/>
              </a:ext>
            </a:extLst>
          </p:cNvPr>
          <p:cNvSpPr txBox="1">
            <a:spLocks noChangeArrowheads="1"/>
          </p:cNvSpPr>
          <p:nvPr/>
        </p:nvSpPr>
        <p:spPr bwMode="auto">
          <a:xfrm>
            <a:off x="684213" y="3933825"/>
            <a:ext cx="4535487"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Då tar man bort </a:t>
            </a:r>
            <a:r>
              <a:rPr lang="sv-SE" altLang="sv-SE">
                <a:solidFill>
                  <a:schemeClr val="tx1"/>
                </a:solidFill>
              </a:rPr>
              <a:t>buffrande ämnen</a:t>
            </a:r>
            <a:r>
              <a:rPr lang="sv-SE" altLang="sv-SE"/>
              <a:t> från skogen och marken och vattnet blir surare och surare.</a:t>
            </a:r>
            <a:endParaRPr kumimoji="1" lang="sv-SE" altLang="sv-SE" sz="2400">
              <a:solidFill>
                <a:schemeClr val="tx1"/>
              </a:solidFill>
              <a:latin typeface="Times New Roman" panose="02020603050405020304" pitchFamily="18" charset="0"/>
            </a:endParaRPr>
          </a:p>
        </p:txBody>
      </p:sp>
      <p:sp>
        <p:nvSpPr>
          <p:cNvPr id="47127" name="AutoShape 23">
            <a:extLst>
              <a:ext uri="{FF2B5EF4-FFF2-40B4-BE49-F238E27FC236}">
                <a16:creationId xmlns:a16="http://schemas.microsoft.com/office/drawing/2014/main" id="{4EF75EB3-4A76-467B-9C39-3B1AEE80EB74}"/>
              </a:ext>
            </a:extLst>
          </p:cNvPr>
          <p:cNvSpPr>
            <a:spLocks noChangeArrowheads="1"/>
          </p:cNvSpPr>
          <p:nvPr/>
        </p:nvSpPr>
        <p:spPr bwMode="auto">
          <a:xfrm>
            <a:off x="7667625" y="3573463"/>
            <a:ext cx="792163" cy="288925"/>
          </a:xfrm>
          <a:prstGeom prst="leftArrow">
            <a:avLst>
              <a:gd name="adj1" fmla="val 50000"/>
              <a:gd name="adj2" fmla="val 68544"/>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endParaRPr lang="sv-SE" altLang="sv-SE"/>
          </a:p>
        </p:txBody>
      </p:sp>
      <p:pic>
        <p:nvPicPr>
          <p:cNvPr id="47133" name="Picture 29" descr="MC900239547[1]">
            <a:extLst>
              <a:ext uri="{FF2B5EF4-FFF2-40B4-BE49-F238E27FC236}">
                <a16:creationId xmlns:a16="http://schemas.microsoft.com/office/drawing/2014/main" id="{B323AD03-A5BF-49DC-A5D7-79CFD30E18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7763" y="2997200"/>
            <a:ext cx="1368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4" name="AutoShape 30">
            <a:extLst>
              <a:ext uri="{FF2B5EF4-FFF2-40B4-BE49-F238E27FC236}">
                <a16:creationId xmlns:a16="http://schemas.microsoft.com/office/drawing/2014/main" id="{18CE250E-CBB2-4B7A-BB15-65CDE6C76FFD}"/>
              </a:ext>
            </a:extLst>
          </p:cNvPr>
          <p:cNvSpPr>
            <a:spLocks noChangeArrowheads="1"/>
          </p:cNvSpPr>
          <p:nvPr/>
        </p:nvSpPr>
        <p:spPr bwMode="auto">
          <a:xfrm rot="10800000">
            <a:off x="7812088" y="3573463"/>
            <a:ext cx="792162" cy="288925"/>
          </a:xfrm>
          <a:prstGeom prst="leftArrow">
            <a:avLst>
              <a:gd name="adj1" fmla="val 50000"/>
              <a:gd name="adj2" fmla="val 68544"/>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endParaRPr lang="sv-SE" altLang="sv-SE"/>
          </a:p>
        </p:txBody>
      </p:sp>
      <p:sp>
        <p:nvSpPr>
          <p:cNvPr id="47135" name="Text Box 31">
            <a:extLst>
              <a:ext uri="{FF2B5EF4-FFF2-40B4-BE49-F238E27FC236}">
                <a16:creationId xmlns:a16="http://schemas.microsoft.com/office/drawing/2014/main" id="{2C5F6470-CF39-4806-AEE8-35551749AC8D}"/>
              </a:ext>
            </a:extLst>
          </p:cNvPr>
          <p:cNvSpPr txBox="1">
            <a:spLocks noChangeArrowheads="1"/>
          </p:cNvSpPr>
          <p:nvPr/>
        </p:nvSpPr>
        <p:spPr bwMode="auto">
          <a:xfrm>
            <a:off x="684213" y="4864100"/>
            <a:ext cx="49704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a:t>Men om man lämnar toppar och grenar så blir en del av näringen kvar…</a:t>
            </a:r>
            <a:endParaRPr kumimoji="1" lang="sv-SE" altLang="sv-SE" sz="2400">
              <a:solidFill>
                <a:schemeClr val="tx1"/>
              </a:solidFill>
              <a:latin typeface="Times New Roman" panose="02020603050405020304" pitchFamily="18" charset="0"/>
            </a:endParaRPr>
          </a:p>
        </p:txBody>
      </p:sp>
      <p:sp>
        <p:nvSpPr>
          <p:cNvPr id="19476" name="Text Box 32">
            <a:extLst>
              <a:ext uri="{FF2B5EF4-FFF2-40B4-BE49-F238E27FC236}">
                <a16:creationId xmlns:a16="http://schemas.microsoft.com/office/drawing/2014/main" id="{0A02AFFD-5C7E-4918-9871-68EDCB093FBA}"/>
              </a:ext>
            </a:extLst>
          </p:cNvPr>
          <p:cNvSpPr txBox="1">
            <a:spLocks noChangeArrowheads="1"/>
          </p:cNvSpPr>
          <p:nvPr/>
        </p:nvSpPr>
        <p:spPr bwMode="auto">
          <a:xfrm>
            <a:off x="611188" y="6381750"/>
            <a:ext cx="828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kumimoji="1" lang="sv-SE" altLang="sv-SE" sz="1400">
                <a:solidFill>
                  <a:schemeClr val="tx1"/>
                </a:solidFill>
              </a:rPr>
              <a:t>VARFÖR BLIR DET FÖRSURNING?</a:t>
            </a:r>
          </a:p>
        </p:txBody>
      </p:sp>
      <p:sp>
        <p:nvSpPr>
          <p:cNvPr id="47137" name="Text Box 33">
            <a:extLst>
              <a:ext uri="{FF2B5EF4-FFF2-40B4-BE49-F238E27FC236}">
                <a16:creationId xmlns:a16="http://schemas.microsoft.com/office/drawing/2014/main" id="{BBBF54FD-0C8A-4456-9F02-34BBB0EAEC37}"/>
              </a:ext>
            </a:extLst>
          </p:cNvPr>
          <p:cNvSpPr txBox="1">
            <a:spLocks noChangeArrowheads="1"/>
          </p:cNvSpPr>
          <p:nvPr/>
        </p:nvSpPr>
        <p:spPr bwMode="auto">
          <a:xfrm>
            <a:off x="611188" y="5516563"/>
            <a:ext cx="6553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120000"/>
              <a:defRPr sz="1600">
                <a:solidFill>
                  <a:srgbClr val="000000"/>
                </a:solidFill>
                <a:latin typeface="Century Gothic" panose="020B0502020202020204" pitchFamily="34" charset="0"/>
              </a:defRPr>
            </a:lvl1pPr>
            <a:lvl2pPr marL="742950" indent="-285750">
              <a:spcBef>
                <a:spcPct val="20000"/>
              </a:spcBef>
              <a:buSzPct val="80000"/>
              <a:defRPr sz="1600">
                <a:solidFill>
                  <a:schemeClr val="tx1"/>
                </a:solidFill>
                <a:latin typeface="Tahoma" panose="020B0604030504040204" pitchFamily="34" charset="0"/>
              </a:defRPr>
            </a:lvl2pPr>
            <a:lvl3pPr marL="1143000" indent="-228600">
              <a:spcBef>
                <a:spcPct val="20000"/>
              </a:spcBef>
              <a:buSzPct val="70000"/>
              <a:defRPr sz="1600">
                <a:solidFill>
                  <a:schemeClr val="tx1"/>
                </a:solidFill>
                <a:latin typeface="Tahoma" panose="020B0604030504040204" pitchFamily="34" charset="0"/>
              </a:defRPr>
            </a:lvl3pPr>
            <a:lvl4pPr marL="1600200" indent="-228600">
              <a:spcBef>
                <a:spcPct val="20000"/>
              </a:spcBef>
              <a:buSzPct val="70000"/>
              <a:buBlip>
                <a:blip r:embed="rId3"/>
              </a:buBlip>
              <a:defRPr sz="1600">
                <a:solidFill>
                  <a:schemeClr val="tx1"/>
                </a:solidFill>
                <a:latin typeface="Tahoma" panose="020B0604030504040204" pitchFamily="34" charset="0"/>
              </a:defRPr>
            </a:lvl4pPr>
            <a:lvl5pPr marL="2057400" indent="-228600">
              <a:spcBef>
                <a:spcPct val="20000"/>
              </a:spcBef>
              <a:buSzPct val="70000"/>
              <a:buBlip>
                <a:blip r:embed="rId4"/>
              </a:buBlip>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4"/>
              </a:buBlip>
              <a:defRPr sz="1600">
                <a:solidFill>
                  <a:schemeClr val="tx1"/>
                </a:solidFill>
                <a:latin typeface="Tahoma" panose="020B0604030504040204" pitchFamily="34" charset="0"/>
              </a:defRPr>
            </a:lvl9pPr>
          </a:lstStyle>
          <a:p>
            <a:pPr eaLnBrk="1" hangingPunct="1">
              <a:spcBef>
                <a:spcPct val="50000"/>
              </a:spcBef>
              <a:buClrTx/>
              <a:buSzTx/>
            </a:pPr>
            <a:r>
              <a:rPr lang="sv-SE" altLang="sv-SE">
                <a:solidFill>
                  <a:schemeClr val="tx1"/>
                </a:solidFill>
              </a:rPr>
              <a:t>…eller genom att sprida aska på marken sluter man kretsloppet och på så vis får man tillbaka buffrande ämnen igen.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7112"/>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500"/>
                                  </p:stCondLst>
                                  <p:childTnLst>
                                    <p:set>
                                      <p:cBhvr>
                                        <p:cTn id="9" dur="1" fill="hold">
                                          <p:stCondLst>
                                            <p:cond delay="0"/>
                                          </p:stCondLst>
                                        </p:cTn>
                                        <p:tgtEl>
                                          <p:spTgt spid="47111"/>
                                        </p:tgtEl>
                                        <p:attrNameLst>
                                          <p:attrName>style.visibility</p:attrName>
                                        </p:attrNameLst>
                                      </p:cBhvr>
                                      <p:to>
                                        <p:strVal val="visible"/>
                                      </p:to>
                                    </p:set>
                                  </p:childTnLst>
                                </p:cTn>
                              </p:par>
                            </p:childTnLst>
                          </p:cTn>
                        </p:par>
                        <p:par>
                          <p:cTn id="10" fill="hold" nodeType="afterGroup">
                            <p:stCondLst>
                              <p:cond delay="2500"/>
                            </p:stCondLst>
                            <p:childTnLst>
                              <p:par>
                                <p:cTn id="11" presetID="1" presetClass="entr" presetSubtype="0" fill="hold" grpId="0" nodeType="afterEffect">
                                  <p:stCondLst>
                                    <p:cond delay="500"/>
                                  </p:stCondLst>
                                  <p:childTnLst>
                                    <p:set>
                                      <p:cBhvr>
                                        <p:cTn id="12" dur="1" fill="hold">
                                          <p:stCondLst>
                                            <p:cond delay="0"/>
                                          </p:stCondLst>
                                        </p:cTn>
                                        <p:tgtEl>
                                          <p:spTgt spid="47114"/>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500"/>
                                  </p:stCondLst>
                                  <p:childTnLst>
                                    <p:set>
                                      <p:cBhvr>
                                        <p:cTn id="15" dur="1" fill="hold">
                                          <p:stCondLst>
                                            <p:cond delay="0"/>
                                          </p:stCondLst>
                                        </p:cTn>
                                        <p:tgtEl>
                                          <p:spTgt spid="47113"/>
                                        </p:tgtEl>
                                        <p:attrNameLst>
                                          <p:attrName>style.visibility</p:attrName>
                                        </p:attrNameLst>
                                      </p:cBhvr>
                                      <p:to>
                                        <p:strVal val="visible"/>
                                      </p:to>
                                    </p:set>
                                  </p:childTnLst>
                                </p:cTn>
                              </p:par>
                            </p:childTnLst>
                          </p:cTn>
                        </p:par>
                        <p:par>
                          <p:cTn id="16" fill="hold" nodeType="afterGroup">
                            <p:stCondLst>
                              <p:cond delay="3500"/>
                            </p:stCondLst>
                            <p:childTnLst>
                              <p:par>
                                <p:cTn id="17" presetID="55" presetClass="entr" presetSubtype="0" fill="hold" grpId="0" nodeType="afterEffect">
                                  <p:stCondLst>
                                    <p:cond delay="500"/>
                                  </p:stCondLst>
                                  <p:childTnLst>
                                    <p:set>
                                      <p:cBhvr>
                                        <p:cTn id="18" dur="1" fill="hold">
                                          <p:stCondLst>
                                            <p:cond delay="0"/>
                                          </p:stCondLst>
                                        </p:cTn>
                                        <p:tgtEl>
                                          <p:spTgt spid="47127"/>
                                        </p:tgtEl>
                                        <p:attrNameLst>
                                          <p:attrName>style.visibility</p:attrName>
                                        </p:attrNameLst>
                                      </p:cBhvr>
                                      <p:to>
                                        <p:strVal val="visible"/>
                                      </p:to>
                                    </p:set>
                                    <p:anim calcmode="lin" valueType="num">
                                      <p:cBhvr>
                                        <p:cTn id="19" dur="1000" fill="hold"/>
                                        <p:tgtEl>
                                          <p:spTgt spid="47127"/>
                                        </p:tgtEl>
                                        <p:attrNameLst>
                                          <p:attrName>ppt_w</p:attrName>
                                        </p:attrNameLst>
                                      </p:cBhvr>
                                      <p:tavLst>
                                        <p:tav tm="0">
                                          <p:val>
                                            <p:strVal val="#ppt_w*0.70"/>
                                          </p:val>
                                        </p:tav>
                                        <p:tav tm="100000">
                                          <p:val>
                                            <p:strVal val="#ppt_w"/>
                                          </p:val>
                                        </p:tav>
                                      </p:tavLst>
                                    </p:anim>
                                    <p:anim calcmode="lin" valueType="num">
                                      <p:cBhvr>
                                        <p:cTn id="20" dur="1000" fill="hold"/>
                                        <p:tgtEl>
                                          <p:spTgt spid="47127"/>
                                        </p:tgtEl>
                                        <p:attrNameLst>
                                          <p:attrName>ppt_h</p:attrName>
                                        </p:attrNameLst>
                                      </p:cBhvr>
                                      <p:tavLst>
                                        <p:tav tm="0">
                                          <p:val>
                                            <p:strVal val="#ppt_h"/>
                                          </p:val>
                                        </p:tav>
                                        <p:tav tm="100000">
                                          <p:val>
                                            <p:strVal val="#ppt_h"/>
                                          </p:val>
                                        </p:tav>
                                      </p:tavLst>
                                    </p:anim>
                                    <p:animEffect transition="in" filter="fade">
                                      <p:cBhvr>
                                        <p:cTn id="21" dur="1000"/>
                                        <p:tgtEl>
                                          <p:spTgt spid="47127"/>
                                        </p:tgtEl>
                                      </p:cBhvr>
                                    </p:animEffect>
                                  </p:childTnLst>
                                </p:cTn>
                              </p:par>
                            </p:childTnLst>
                          </p:cTn>
                        </p:par>
                        <p:par>
                          <p:cTn id="22" fill="hold" nodeType="afterGroup">
                            <p:stCondLst>
                              <p:cond delay="5000"/>
                            </p:stCondLst>
                            <p:childTnLst>
                              <p:par>
                                <p:cTn id="23" presetID="53" presetClass="entr" presetSubtype="0" fill="hold" nodeType="afterEffect">
                                  <p:stCondLst>
                                    <p:cond delay="1500"/>
                                  </p:stCondLst>
                                  <p:childTnLst>
                                    <p:set>
                                      <p:cBhvr>
                                        <p:cTn id="24" dur="1" fill="hold">
                                          <p:stCondLst>
                                            <p:cond delay="0"/>
                                          </p:stCondLst>
                                        </p:cTn>
                                        <p:tgtEl>
                                          <p:spTgt spid="47120"/>
                                        </p:tgtEl>
                                        <p:attrNameLst>
                                          <p:attrName>style.visibility</p:attrName>
                                        </p:attrNameLst>
                                      </p:cBhvr>
                                      <p:to>
                                        <p:strVal val="visible"/>
                                      </p:to>
                                    </p:set>
                                    <p:anim calcmode="lin" valueType="num">
                                      <p:cBhvr>
                                        <p:cTn id="25" dur="500" fill="hold"/>
                                        <p:tgtEl>
                                          <p:spTgt spid="47120"/>
                                        </p:tgtEl>
                                        <p:attrNameLst>
                                          <p:attrName>ppt_w</p:attrName>
                                        </p:attrNameLst>
                                      </p:cBhvr>
                                      <p:tavLst>
                                        <p:tav tm="0">
                                          <p:val>
                                            <p:fltVal val="0"/>
                                          </p:val>
                                        </p:tav>
                                        <p:tav tm="100000">
                                          <p:val>
                                            <p:strVal val="#ppt_w"/>
                                          </p:val>
                                        </p:tav>
                                      </p:tavLst>
                                    </p:anim>
                                    <p:anim calcmode="lin" valueType="num">
                                      <p:cBhvr>
                                        <p:cTn id="26" dur="500" fill="hold"/>
                                        <p:tgtEl>
                                          <p:spTgt spid="47120"/>
                                        </p:tgtEl>
                                        <p:attrNameLst>
                                          <p:attrName>ppt_h</p:attrName>
                                        </p:attrNameLst>
                                      </p:cBhvr>
                                      <p:tavLst>
                                        <p:tav tm="0">
                                          <p:val>
                                            <p:fltVal val="0"/>
                                          </p:val>
                                        </p:tav>
                                        <p:tav tm="100000">
                                          <p:val>
                                            <p:strVal val="#ppt_h"/>
                                          </p:val>
                                        </p:tav>
                                      </p:tavLst>
                                    </p:anim>
                                    <p:animEffect transition="in" filter="fade">
                                      <p:cBhvr>
                                        <p:cTn id="27" dur="500"/>
                                        <p:tgtEl>
                                          <p:spTgt spid="47120"/>
                                        </p:tgtEl>
                                      </p:cBhvr>
                                    </p:animEffect>
                                  </p:childTnLst>
                                </p:cTn>
                              </p:par>
                            </p:childTnLst>
                          </p:cTn>
                        </p:par>
                        <p:par>
                          <p:cTn id="28" fill="hold" nodeType="afterGroup">
                            <p:stCondLst>
                              <p:cond delay="7000"/>
                            </p:stCondLst>
                            <p:childTnLst>
                              <p:par>
                                <p:cTn id="29" presetID="1" presetClass="entr" presetSubtype="0" fill="hold" grpId="0" nodeType="afterEffect">
                                  <p:stCondLst>
                                    <p:cond delay="500"/>
                                  </p:stCondLst>
                                  <p:childTnLst>
                                    <p:set>
                                      <p:cBhvr>
                                        <p:cTn id="30" dur="1" fill="hold">
                                          <p:stCondLst>
                                            <p:cond delay="0"/>
                                          </p:stCondLst>
                                        </p:cTn>
                                        <p:tgtEl>
                                          <p:spTgt spid="47122"/>
                                        </p:tgtEl>
                                        <p:attrNameLst>
                                          <p:attrName>style.visibility</p:attrName>
                                        </p:attrNameLst>
                                      </p:cBhvr>
                                      <p:to>
                                        <p:strVal val="visible"/>
                                      </p:to>
                                    </p:set>
                                  </p:childTnLst>
                                </p:cTn>
                              </p:par>
                            </p:childTnLst>
                          </p:cTn>
                        </p:par>
                        <p:par>
                          <p:cTn id="31" fill="hold" nodeType="afterGroup">
                            <p:stCondLst>
                              <p:cond delay="7500"/>
                            </p:stCondLst>
                            <p:childTnLst>
                              <p:par>
                                <p:cTn id="32" presetID="53" presetClass="entr" presetSubtype="0" fill="hold" grpId="0" nodeType="afterEffect">
                                  <p:stCondLst>
                                    <p:cond delay="500"/>
                                  </p:stCondLst>
                                  <p:childTnLst>
                                    <p:set>
                                      <p:cBhvr>
                                        <p:cTn id="33" dur="1" fill="hold">
                                          <p:stCondLst>
                                            <p:cond delay="0"/>
                                          </p:stCondLst>
                                        </p:cTn>
                                        <p:tgtEl>
                                          <p:spTgt spid="47121"/>
                                        </p:tgtEl>
                                        <p:attrNameLst>
                                          <p:attrName>style.visibility</p:attrName>
                                        </p:attrNameLst>
                                      </p:cBhvr>
                                      <p:to>
                                        <p:strVal val="visible"/>
                                      </p:to>
                                    </p:set>
                                    <p:anim calcmode="lin" valueType="num">
                                      <p:cBhvr>
                                        <p:cTn id="34" dur="500" fill="hold"/>
                                        <p:tgtEl>
                                          <p:spTgt spid="47121"/>
                                        </p:tgtEl>
                                        <p:attrNameLst>
                                          <p:attrName>ppt_w</p:attrName>
                                        </p:attrNameLst>
                                      </p:cBhvr>
                                      <p:tavLst>
                                        <p:tav tm="0">
                                          <p:val>
                                            <p:fltVal val="0"/>
                                          </p:val>
                                        </p:tav>
                                        <p:tav tm="100000">
                                          <p:val>
                                            <p:strVal val="#ppt_w"/>
                                          </p:val>
                                        </p:tav>
                                      </p:tavLst>
                                    </p:anim>
                                    <p:anim calcmode="lin" valueType="num">
                                      <p:cBhvr>
                                        <p:cTn id="35" dur="500" fill="hold"/>
                                        <p:tgtEl>
                                          <p:spTgt spid="47121"/>
                                        </p:tgtEl>
                                        <p:attrNameLst>
                                          <p:attrName>ppt_h</p:attrName>
                                        </p:attrNameLst>
                                      </p:cBhvr>
                                      <p:tavLst>
                                        <p:tav tm="0">
                                          <p:val>
                                            <p:fltVal val="0"/>
                                          </p:val>
                                        </p:tav>
                                        <p:tav tm="100000">
                                          <p:val>
                                            <p:strVal val="#ppt_h"/>
                                          </p:val>
                                        </p:tav>
                                      </p:tavLst>
                                    </p:anim>
                                    <p:animEffect transition="in" filter="fade">
                                      <p:cBhvr>
                                        <p:cTn id="36" dur="500"/>
                                        <p:tgtEl>
                                          <p:spTgt spid="47121"/>
                                        </p:tgtEl>
                                      </p:cBhvr>
                                    </p:animEffect>
                                  </p:childTnLst>
                                </p:cTn>
                              </p:par>
                            </p:childTnLst>
                          </p:cTn>
                        </p:par>
                        <p:par>
                          <p:cTn id="37" fill="hold" nodeType="afterGroup">
                            <p:stCondLst>
                              <p:cond delay="8500"/>
                            </p:stCondLst>
                            <p:childTnLst>
                              <p:par>
                                <p:cTn id="38" presetID="53" presetClass="entr" presetSubtype="0" fill="hold" grpId="0" nodeType="afterEffect">
                                  <p:stCondLst>
                                    <p:cond delay="500"/>
                                  </p:stCondLst>
                                  <p:childTnLst>
                                    <p:set>
                                      <p:cBhvr>
                                        <p:cTn id="39" dur="1" fill="hold">
                                          <p:stCondLst>
                                            <p:cond delay="0"/>
                                          </p:stCondLst>
                                        </p:cTn>
                                        <p:tgtEl>
                                          <p:spTgt spid="47123"/>
                                        </p:tgtEl>
                                        <p:attrNameLst>
                                          <p:attrName>style.visibility</p:attrName>
                                        </p:attrNameLst>
                                      </p:cBhvr>
                                      <p:to>
                                        <p:strVal val="visible"/>
                                      </p:to>
                                    </p:set>
                                    <p:anim calcmode="lin" valueType="num">
                                      <p:cBhvr>
                                        <p:cTn id="40" dur="500" fill="hold"/>
                                        <p:tgtEl>
                                          <p:spTgt spid="47123"/>
                                        </p:tgtEl>
                                        <p:attrNameLst>
                                          <p:attrName>ppt_w</p:attrName>
                                        </p:attrNameLst>
                                      </p:cBhvr>
                                      <p:tavLst>
                                        <p:tav tm="0">
                                          <p:val>
                                            <p:fltVal val="0"/>
                                          </p:val>
                                        </p:tav>
                                        <p:tav tm="100000">
                                          <p:val>
                                            <p:strVal val="#ppt_w"/>
                                          </p:val>
                                        </p:tav>
                                      </p:tavLst>
                                    </p:anim>
                                    <p:anim calcmode="lin" valueType="num">
                                      <p:cBhvr>
                                        <p:cTn id="41" dur="500" fill="hold"/>
                                        <p:tgtEl>
                                          <p:spTgt spid="47123"/>
                                        </p:tgtEl>
                                        <p:attrNameLst>
                                          <p:attrName>ppt_h</p:attrName>
                                        </p:attrNameLst>
                                      </p:cBhvr>
                                      <p:tavLst>
                                        <p:tav tm="0">
                                          <p:val>
                                            <p:fltVal val="0"/>
                                          </p:val>
                                        </p:tav>
                                        <p:tav tm="100000">
                                          <p:val>
                                            <p:strVal val="#ppt_h"/>
                                          </p:val>
                                        </p:tav>
                                      </p:tavLst>
                                    </p:anim>
                                    <p:animEffect transition="in" filter="fade">
                                      <p:cBhvr>
                                        <p:cTn id="42" dur="500"/>
                                        <p:tgtEl>
                                          <p:spTgt spid="4712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47124"/>
                                        </p:tgtEl>
                                        <p:attrNameLst>
                                          <p:attrName>style.visibility</p:attrName>
                                        </p:attrNameLst>
                                      </p:cBhvr>
                                      <p:to>
                                        <p:strVal val="visible"/>
                                      </p:to>
                                    </p:set>
                                    <p:anim calcmode="lin" valueType="num">
                                      <p:cBhvr>
                                        <p:cTn id="47" dur="3000" fill="hold"/>
                                        <p:tgtEl>
                                          <p:spTgt spid="47124"/>
                                        </p:tgtEl>
                                        <p:attrNameLst>
                                          <p:attrName>ppt_w</p:attrName>
                                        </p:attrNameLst>
                                      </p:cBhvr>
                                      <p:tavLst>
                                        <p:tav tm="0">
                                          <p:val>
                                            <p:fltVal val="0"/>
                                          </p:val>
                                        </p:tav>
                                        <p:tav tm="100000">
                                          <p:val>
                                            <p:strVal val="#ppt_w"/>
                                          </p:val>
                                        </p:tav>
                                      </p:tavLst>
                                    </p:anim>
                                    <p:anim calcmode="lin" valueType="num">
                                      <p:cBhvr>
                                        <p:cTn id="48" dur="3000" fill="hold"/>
                                        <p:tgtEl>
                                          <p:spTgt spid="47124"/>
                                        </p:tgtEl>
                                        <p:attrNameLst>
                                          <p:attrName>ppt_h</p:attrName>
                                        </p:attrNameLst>
                                      </p:cBhvr>
                                      <p:tavLst>
                                        <p:tav tm="0">
                                          <p:val>
                                            <p:fltVal val="0"/>
                                          </p:val>
                                        </p:tav>
                                        <p:tav tm="100000">
                                          <p:val>
                                            <p:strVal val="#ppt_h"/>
                                          </p:val>
                                        </p:tav>
                                      </p:tavLst>
                                    </p:anim>
                                    <p:animEffect transition="in" filter="fade">
                                      <p:cBhvr>
                                        <p:cTn id="49" dur="3000"/>
                                        <p:tgtEl>
                                          <p:spTgt spid="47124"/>
                                        </p:tgtEl>
                                      </p:cBhvr>
                                    </p:animEffect>
                                  </p:childTnLst>
                                </p:cTn>
                              </p:par>
                            </p:childTnLst>
                          </p:cTn>
                        </p:par>
                        <p:par>
                          <p:cTn id="50" fill="hold" nodeType="afterGroup">
                            <p:stCondLst>
                              <p:cond delay="3000"/>
                            </p:stCondLst>
                            <p:childTnLst>
                              <p:par>
                                <p:cTn id="51" presetID="53" presetClass="exit" presetSubtype="0" fill="hold" nodeType="afterEffect">
                                  <p:stCondLst>
                                    <p:cond delay="2000"/>
                                  </p:stCondLst>
                                  <p:childTnLst>
                                    <p:anim calcmode="lin" valueType="num">
                                      <p:cBhvr>
                                        <p:cTn id="52" dur="2000"/>
                                        <p:tgtEl>
                                          <p:spTgt spid="47118"/>
                                        </p:tgtEl>
                                        <p:attrNameLst>
                                          <p:attrName>ppt_w</p:attrName>
                                        </p:attrNameLst>
                                      </p:cBhvr>
                                      <p:tavLst>
                                        <p:tav tm="0">
                                          <p:val>
                                            <p:strVal val="ppt_w"/>
                                          </p:val>
                                        </p:tav>
                                        <p:tav tm="100000">
                                          <p:val>
                                            <p:fltVal val="0"/>
                                          </p:val>
                                        </p:tav>
                                      </p:tavLst>
                                    </p:anim>
                                    <p:anim calcmode="lin" valueType="num">
                                      <p:cBhvr>
                                        <p:cTn id="53" dur="2000"/>
                                        <p:tgtEl>
                                          <p:spTgt spid="47118"/>
                                        </p:tgtEl>
                                        <p:attrNameLst>
                                          <p:attrName>ppt_h</p:attrName>
                                        </p:attrNameLst>
                                      </p:cBhvr>
                                      <p:tavLst>
                                        <p:tav tm="0">
                                          <p:val>
                                            <p:strVal val="ppt_h"/>
                                          </p:val>
                                        </p:tav>
                                        <p:tav tm="100000">
                                          <p:val>
                                            <p:fltVal val="0"/>
                                          </p:val>
                                        </p:tav>
                                      </p:tavLst>
                                    </p:anim>
                                    <p:animEffect transition="out" filter="fade">
                                      <p:cBhvr>
                                        <p:cTn id="54" dur="2000"/>
                                        <p:tgtEl>
                                          <p:spTgt spid="47118"/>
                                        </p:tgtEl>
                                      </p:cBhvr>
                                    </p:animEffect>
                                    <p:set>
                                      <p:cBhvr>
                                        <p:cTn id="55" dur="1" fill="hold">
                                          <p:stCondLst>
                                            <p:cond delay="1999"/>
                                          </p:stCondLst>
                                        </p:cTn>
                                        <p:tgtEl>
                                          <p:spTgt spid="47118"/>
                                        </p:tgtEl>
                                        <p:attrNameLst>
                                          <p:attrName>style.visibility</p:attrName>
                                        </p:attrNameLst>
                                      </p:cBhvr>
                                      <p:to>
                                        <p:strVal val="hidden"/>
                                      </p:to>
                                    </p:set>
                                  </p:childTnLst>
                                </p:cTn>
                              </p:par>
                            </p:childTnLst>
                          </p:cTn>
                        </p:par>
                        <p:par>
                          <p:cTn id="56" fill="hold" nodeType="afterGroup">
                            <p:stCondLst>
                              <p:cond delay="7000"/>
                            </p:stCondLst>
                            <p:childTnLst>
                              <p:par>
                                <p:cTn id="57" presetID="53" presetClass="exit" presetSubtype="0" fill="hold" grpId="1" nodeType="afterEffect">
                                  <p:stCondLst>
                                    <p:cond delay="0"/>
                                  </p:stCondLst>
                                  <p:childTnLst>
                                    <p:anim calcmode="lin" valueType="num">
                                      <p:cBhvr>
                                        <p:cTn id="58" dur="500"/>
                                        <p:tgtEl>
                                          <p:spTgt spid="47127"/>
                                        </p:tgtEl>
                                        <p:attrNameLst>
                                          <p:attrName>ppt_w</p:attrName>
                                        </p:attrNameLst>
                                      </p:cBhvr>
                                      <p:tavLst>
                                        <p:tav tm="0">
                                          <p:val>
                                            <p:strVal val="ppt_w"/>
                                          </p:val>
                                        </p:tav>
                                        <p:tav tm="100000">
                                          <p:val>
                                            <p:fltVal val="0"/>
                                          </p:val>
                                        </p:tav>
                                      </p:tavLst>
                                    </p:anim>
                                    <p:anim calcmode="lin" valueType="num">
                                      <p:cBhvr>
                                        <p:cTn id="59" dur="500"/>
                                        <p:tgtEl>
                                          <p:spTgt spid="47127"/>
                                        </p:tgtEl>
                                        <p:attrNameLst>
                                          <p:attrName>ppt_h</p:attrName>
                                        </p:attrNameLst>
                                      </p:cBhvr>
                                      <p:tavLst>
                                        <p:tav tm="0">
                                          <p:val>
                                            <p:strVal val="ppt_h"/>
                                          </p:val>
                                        </p:tav>
                                        <p:tav tm="100000">
                                          <p:val>
                                            <p:fltVal val="0"/>
                                          </p:val>
                                        </p:tav>
                                      </p:tavLst>
                                    </p:anim>
                                    <p:animEffect transition="out" filter="fade">
                                      <p:cBhvr>
                                        <p:cTn id="60" dur="500"/>
                                        <p:tgtEl>
                                          <p:spTgt spid="47127"/>
                                        </p:tgtEl>
                                      </p:cBhvr>
                                    </p:animEffect>
                                    <p:set>
                                      <p:cBhvr>
                                        <p:cTn id="61" dur="1" fill="hold">
                                          <p:stCondLst>
                                            <p:cond delay="499"/>
                                          </p:stCondLst>
                                        </p:cTn>
                                        <p:tgtEl>
                                          <p:spTgt spid="47127"/>
                                        </p:tgtEl>
                                        <p:attrNameLst>
                                          <p:attrName>style.visibility</p:attrName>
                                        </p:attrNameLst>
                                      </p:cBhvr>
                                      <p:to>
                                        <p:strVal val="hidden"/>
                                      </p:to>
                                    </p:set>
                                  </p:childTnLst>
                                </p:cTn>
                              </p:par>
                            </p:childTnLst>
                          </p:cTn>
                        </p:par>
                        <p:par>
                          <p:cTn id="62" fill="hold" nodeType="afterGroup">
                            <p:stCondLst>
                              <p:cond delay="7500"/>
                            </p:stCondLst>
                            <p:childTnLst>
                              <p:par>
                                <p:cTn id="63" presetID="53" presetClass="exit" presetSubtype="0" fill="hold" nodeType="afterEffect">
                                  <p:stCondLst>
                                    <p:cond delay="0"/>
                                  </p:stCondLst>
                                  <p:childTnLst>
                                    <p:anim calcmode="lin" valueType="num">
                                      <p:cBhvr>
                                        <p:cTn id="64" dur="500"/>
                                        <p:tgtEl>
                                          <p:spTgt spid="47120"/>
                                        </p:tgtEl>
                                        <p:attrNameLst>
                                          <p:attrName>ppt_w</p:attrName>
                                        </p:attrNameLst>
                                      </p:cBhvr>
                                      <p:tavLst>
                                        <p:tav tm="0">
                                          <p:val>
                                            <p:strVal val="ppt_w"/>
                                          </p:val>
                                        </p:tav>
                                        <p:tav tm="100000">
                                          <p:val>
                                            <p:fltVal val="0"/>
                                          </p:val>
                                        </p:tav>
                                      </p:tavLst>
                                    </p:anim>
                                    <p:anim calcmode="lin" valueType="num">
                                      <p:cBhvr>
                                        <p:cTn id="65" dur="500"/>
                                        <p:tgtEl>
                                          <p:spTgt spid="47120"/>
                                        </p:tgtEl>
                                        <p:attrNameLst>
                                          <p:attrName>ppt_h</p:attrName>
                                        </p:attrNameLst>
                                      </p:cBhvr>
                                      <p:tavLst>
                                        <p:tav tm="0">
                                          <p:val>
                                            <p:strVal val="ppt_h"/>
                                          </p:val>
                                        </p:tav>
                                        <p:tav tm="100000">
                                          <p:val>
                                            <p:fltVal val="0"/>
                                          </p:val>
                                        </p:tav>
                                      </p:tavLst>
                                    </p:anim>
                                    <p:animEffect transition="out" filter="fade">
                                      <p:cBhvr>
                                        <p:cTn id="66" dur="500"/>
                                        <p:tgtEl>
                                          <p:spTgt spid="47120"/>
                                        </p:tgtEl>
                                      </p:cBhvr>
                                    </p:animEffect>
                                    <p:set>
                                      <p:cBhvr>
                                        <p:cTn id="67" dur="1" fill="hold">
                                          <p:stCondLst>
                                            <p:cond delay="499"/>
                                          </p:stCondLst>
                                        </p:cTn>
                                        <p:tgtEl>
                                          <p:spTgt spid="47120"/>
                                        </p:tgtEl>
                                        <p:attrNameLst>
                                          <p:attrName>style.visibility</p:attrName>
                                        </p:attrNameLst>
                                      </p:cBhvr>
                                      <p:to>
                                        <p:strVal val="hidden"/>
                                      </p:to>
                                    </p:set>
                                  </p:childTnLst>
                                </p:cTn>
                              </p:par>
                            </p:childTnLst>
                          </p:cTn>
                        </p:par>
                        <p:par>
                          <p:cTn id="68" fill="hold" nodeType="afterGroup">
                            <p:stCondLst>
                              <p:cond delay="8000"/>
                            </p:stCondLst>
                            <p:childTnLst>
                              <p:par>
                                <p:cTn id="69" presetID="53" presetClass="exit" presetSubtype="0" fill="hold" grpId="1" nodeType="afterEffect">
                                  <p:stCondLst>
                                    <p:cond delay="0"/>
                                  </p:stCondLst>
                                  <p:childTnLst>
                                    <p:anim calcmode="lin" valueType="num">
                                      <p:cBhvr>
                                        <p:cTn id="70" dur="500"/>
                                        <p:tgtEl>
                                          <p:spTgt spid="47123"/>
                                        </p:tgtEl>
                                        <p:attrNameLst>
                                          <p:attrName>ppt_w</p:attrName>
                                        </p:attrNameLst>
                                      </p:cBhvr>
                                      <p:tavLst>
                                        <p:tav tm="0">
                                          <p:val>
                                            <p:strVal val="ppt_w"/>
                                          </p:val>
                                        </p:tav>
                                        <p:tav tm="100000">
                                          <p:val>
                                            <p:fltVal val="0"/>
                                          </p:val>
                                        </p:tav>
                                      </p:tavLst>
                                    </p:anim>
                                    <p:anim calcmode="lin" valueType="num">
                                      <p:cBhvr>
                                        <p:cTn id="71" dur="500"/>
                                        <p:tgtEl>
                                          <p:spTgt spid="47123"/>
                                        </p:tgtEl>
                                        <p:attrNameLst>
                                          <p:attrName>ppt_h</p:attrName>
                                        </p:attrNameLst>
                                      </p:cBhvr>
                                      <p:tavLst>
                                        <p:tav tm="0">
                                          <p:val>
                                            <p:strVal val="ppt_h"/>
                                          </p:val>
                                        </p:tav>
                                        <p:tav tm="100000">
                                          <p:val>
                                            <p:fltVal val="0"/>
                                          </p:val>
                                        </p:tav>
                                      </p:tavLst>
                                    </p:anim>
                                    <p:animEffect transition="out" filter="fade">
                                      <p:cBhvr>
                                        <p:cTn id="72" dur="500"/>
                                        <p:tgtEl>
                                          <p:spTgt spid="47123"/>
                                        </p:tgtEl>
                                      </p:cBhvr>
                                    </p:animEffect>
                                    <p:set>
                                      <p:cBhvr>
                                        <p:cTn id="73" dur="1" fill="hold">
                                          <p:stCondLst>
                                            <p:cond delay="499"/>
                                          </p:stCondLst>
                                        </p:cTn>
                                        <p:tgtEl>
                                          <p:spTgt spid="47123"/>
                                        </p:tgtEl>
                                        <p:attrNameLst>
                                          <p:attrName>style.visibility</p:attrName>
                                        </p:attrNameLst>
                                      </p:cBhvr>
                                      <p:to>
                                        <p:strVal val="hidden"/>
                                      </p:to>
                                    </p:set>
                                  </p:childTnLst>
                                </p:cTn>
                              </p:par>
                              <p:par>
                                <p:cTn id="74" presetID="53" presetClass="exit" presetSubtype="0" fill="hold" grpId="1" nodeType="withEffect">
                                  <p:stCondLst>
                                    <p:cond delay="0"/>
                                  </p:stCondLst>
                                  <p:childTnLst>
                                    <p:anim calcmode="lin" valueType="num">
                                      <p:cBhvr>
                                        <p:cTn id="75" dur="500"/>
                                        <p:tgtEl>
                                          <p:spTgt spid="47121"/>
                                        </p:tgtEl>
                                        <p:attrNameLst>
                                          <p:attrName>ppt_w</p:attrName>
                                        </p:attrNameLst>
                                      </p:cBhvr>
                                      <p:tavLst>
                                        <p:tav tm="0">
                                          <p:val>
                                            <p:strVal val="ppt_w"/>
                                          </p:val>
                                        </p:tav>
                                        <p:tav tm="100000">
                                          <p:val>
                                            <p:fltVal val="0"/>
                                          </p:val>
                                        </p:tav>
                                      </p:tavLst>
                                    </p:anim>
                                    <p:anim calcmode="lin" valueType="num">
                                      <p:cBhvr>
                                        <p:cTn id="76" dur="500"/>
                                        <p:tgtEl>
                                          <p:spTgt spid="47121"/>
                                        </p:tgtEl>
                                        <p:attrNameLst>
                                          <p:attrName>ppt_h</p:attrName>
                                        </p:attrNameLst>
                                      </p:cBhvr>
                                      <p:tavLst>
                                        <p:tav tm="0">
                                          <p:val>
                                            <p:strVal val="ppt_h"/>
                                          </p:val>
                                        </p:tav>
                                        <p:tav tm="100000">
                                          <p:val>
                                            <p:fltVal val="0"/>
                                          </p:val>
                                        </p:tav>
                                      </p:tavLst>
                                    </p:anim>
                                    <p:animEffect transition="out" filter="fade">
                                      <p:cBhvr>
                                        <p:cTn id="77" dur="500"/>
                                        <p:tgtEl>
                                          <p:spTgt spid="47121"/>
                                        </p:tgtEl>
                                      </p:cBhvr>
                                    </p:animEffect>
                                    <p:set>
                                      <p:cBhvr>
                                        <p:cTn id="78" dur="1" fill="hold">
                                          <p:stCondLst>
                                            <p:cond delay="499"/>
                                          </p:stCondLst>
                                        </p:cTn>
                                        <p:tgtEl>
                                          <p:spTgt spid="47121"/>
                                        </p:tgtEl>
                                        <p:attrNameLst>
                                          <p:attrName>style.visibility</p:attrName>
                                        </p:attrNameLst>
                                      </p:cBhvr>
                                      <p:to>
                                        <p:strVal val="hidden"/>
                                      </p:to>
                                    </p:set>
                                  </p:childTnLst>
                                </p:cTn>
                              </p:par>
                              <p:par>
                                <p:cTn id="79" presetID="53" presetClass="exit" presetSubtype="0" fill="hold" grpId="1" nodeType="withEffect">
                                  <p:stCondLst>
                                    <p:cond delay="0"/>
                                  </p:stCondLst>
                                  <p:childTnLst>
                                    <p:anim calcmode="lin" valueType="num">
                                      <p:cBhvr>
                                        <p:cTn id="80" dur="500"/>
                                        <p:tgtEl>
                                          <p:spTgt spid="47122"/>
                                        </p:tgtEl>
                                        <p:attrNameLst>
                                          <p:attrName>ppt_w</p:attrName>
                                        </p:attrNameLst>
                                      </p:cBhvr>
                                      <p:tavLst>
                                        <p:tav tm="0">
                                          <p:val>
                                            <p:strVal val="ppt_w"/>
                                          </p:val>
                                        </p:tav>
                                        <p:tav tm="100000">
                                          <p:val>
                                            <p:fltVal val="0"/>
                                          </p:val>
                                        </p:tav>
                                      </p:tavLst>
                                    </p:anim>
                                    <p:anim calcmode="lin" valueType="num">
                                      <p:cBhvr>
                                        <p:cTn id="81" dur="500"/>
                                        <p:tgtEl>
                                          <p:spTgt spid="47122"/>
                                        </p:tgtEl>
                                        <p:attrNameLst>
                                          <p:attrName>ppt_h</p:attrName>
                                        </p:attrNameLst>
                                      </p:cBhvr>
                                      <p:tavLst>
                                        <p:tav tm="0">
                                          <p:val>
                                            <p:strVal val="ppt_h"/>
                                          </p:val>
                                        </p:tav>
                                        <p:tav tm="100000">
                                          <p:val>
                                            <p:fltVal val="0"/>
                                          </p:val>
                                        </p:tav>
                                      </p:tavLst>
                                    </p:anim>
                                    <p:animEffect transition="out" filter="fade">
                                      <p:cBhvr>
                                        <p:cTn id="82" dur="500"/>
                                        <p:tgtEl>
                                          <p:spTgt spid="47122"/>
                                        </p:tgtEl>
                                      </p:cBhvr>
                                    </p:animEffect>
                                    <p:set>
                                      <p:cBhvr>
                                        <p:cTn id="83" dur="1" fill="hold">
                                          <p:stCondLst>
                                            <p:cond delay="499"/>
                                          </p:stCondLst>
                                        </p:cTn>
                                        <p:tgtEl>
                                          <p:spTgt spid="47122"/>
                                        </p:tgtEl>
                                        <p:attrNameLst>
                                          <p:attrName>style.visibility</p:attrName>
                                        </p:attrNameLst>
                                      </p:cBhvr>
                                      <p:to>
                                        <p:strVal val="hidden"/>
                                      </p:to>
                                    </p:set>
                                  </p:childTnLst>
                                </p:cTn>
                              </p:par>
                            </p:childTnLst>
                          </p:cTn>
                        </p:par>
                        <p:par>
                          <p:cTn id="84" fill="hold" nodeType="afterGroup">
                            <p:stCondLst>
                              <p:cond delay="8500"/>
                            </p:stCondLst>
                            <p:childTnLst>
                              <p:par>
                                <p:cTn id="85" presetID="53" presetClass="entr" presetSubtype="0" fill="hold" nodeType="afterEffect">
                                  <p:stCondLst>
                                    <p:cond delay="0"/>
                                  </p:stCondLst>
                                  <p:childTnLst>
                                    <p:set>
                                      <p:cBhvr>
                                        <p:cTn id="86" dur="1" fill="hold">
                                          <p:stCondLst>
                                            <p:cond delay="0"/>
                                          </p:stCondLst>
                                        </p:cTn>
                                        <p:tgtEl>
                                          <p:spTgt spid="47133"/>
                                        </p:tgtEl>
                                        <p:attrNameLst>
                                          <p:attrName>style.visibility</p:attrName>
                                        </p:attrNameLst>
                                      </p:cBhvr>
                                      <p:to>
                                        <p:strVal val="visible"/>
                                      </p:to>
                                    </p:set>
                                    <p:anim calcmode="lin" valueType="num">
                                      <p:cBhvr>
                                        <p:cTn id="87" dur="3000" fill="hold"/>
                                        <p:tgtEl>
                                          <p:spTgt spid="47133"/>
                                        </p:tgtEl>
                                        <p:attrNameLst>
                                          <p:attrName>ppt_w</p:attrName>
                                        </p:attrNameLst>
                                      </p:cBhvr>
                                      <p:tavLst>
                                        <p:tav tm="0">
                                          <p:val>
                                            <p:fltVal val="0"/>
                                          </p:val>
                                        </p:tav>
                                        <p:tav tm="100000">
                                          <p:val>
                                            <p:strVal val="#ppt_w"/>
                                          </p:val>
                                        </p:tav>
                                      </p:tavLst>
                                    </p:anim>
                                    <p:anim calcmode="lin" valueType="num">
                                      <p:cBhvr>
                                        <p:cTn id="88" dur="3000" fill="hold"/>
                                        <p:tgtEl>
                                          <p:spTgt spid="47133"/>
                                        </p:tgtEl>
                                        <p:attrNameLst>
                                          <p:attrName>ppt_h</p:attrName>
                                        </p:attrNameLst>
                                      </p:cBhvr>
                                      <p:tavLst>
                                        <p:tav tm="0">
                                          <p:val>
                                            <p:fltVal val="0"/>
                                          </p:val>
                                        </p:tav>
                                        <p:tav tm="100000">
                                          <p:val>
                                            <p:strVal val="#ppt_h"/>
                                          </p:val>
                                        </p:tav>
                                      </p:tavLst>
                                    </p:anim>
                                    <p:animEffect transition="in" filter="fade">
                                      <p:cBhvr>
                                        <p:cTn id="89" dur="3000"/>
                                        <p:tgtEl>
                                          <p:spTgt spid="47133"/>
                                        </p:tgtEl>
                                      </p:cBhvr>
                                    </p:animEffect>
                                  </p:childTnLst>
                                </p:cTn>
                              </p:par>
                            </p:childTnLst>
                          </p:cTn>
                        </p:par>
                        <p:par>
                          <p:cTn id="90" fill="hold" nodeType="afterGroup">
                            <p:stCondLst>
                              <p:cond delay="11500"/>
                            </p:stCondLst>
                            <p:childTnLst>
                              <p:par>
                                <p:cTn id="91" presetID="55" presetClass="entr" presetSubtype="0" fill="hold" grpId="0" nodeType="afterEffect">
                                  <p:stCondLst>
                                    <p:cond delay="1000"/>
                                  </p:stCondLst>
                                  <p:childTnLst>
                                    <p:set>
                                      <p:cBhvr>
                                        <p:cTn id="92" dur="1" fill="hold">
                                          <p:stCondLst>
                                            <p:cond delay="0"/>
                                          </p:stCondLst>
                                        </p:cTn>
                                        <p:tgtEl>
                                          <p:spTgt spid="47134"/>
                                        </p:tgtEl>
                                        <p:attrNameLst>
                                          <p:attrName>style.visibility</p:attrName>
                                        </p:attrNameLst>
                                      </p:cBhvr>
                                      <p:to>
                                        <p:strVal val="visible"/>
                                      </p:to>
                                    </p:set>
                                    <p:anim calcmode="lin" valueType="num">
                                      <p:cBhvr>
                                        <p:cTn id="93" dur="3000" fill="hold"/>
                                        <p:tgtEl>
                                          <p:spTgt spid="47134"/>
                                        </p:tgtEl>
                                        <p:attrNameLst>
                                          <p:attrName>ppt_w</p:attrName>
                                        </p:attrNameLst>
                                      </p:cBhvr>
                                      <p:tavLst>
                                        <p:tav tm="0">
                                          <p:val>
                                            <p:strVal val="#ppt_w*0.70"/>
                                          </p:val>
                                        </p:tav>
                                        <p:tav tm="100000">
                                          <p:val>
                                            <p:strVal val="#ppt_w"/>
                                          </p:val>
                                        </p:tav>
                                      </p:tavLst>
                                    </p:anim>
                                    <p:anim calcmode="lin" valueType="num">
                                      <p:cBhvr>
                                        <p:cTn id="94" dur="3000" fill="hold"/>
                                        <p:tgtEl>
                                          <p:spTgt spid="47134"/>
                                        </p:tgtEl>
                                        <p:attrNameLst>
                                          <p:attrName>ppt_h</p:attrName>
                                        </p:attrNameLst>
                                      </p:cBhvr>
                                      <p:tavLst>
                                        <p:tav tm="0">
                                          <p:val>
                                            <p:strVal val="#ppt_h"/>
                                          </p:val>
                                        </p:tav>
                                        <p:tav tm="100000">
                                          <p:val>
                                            <p:strVal val="#ppt_h"/>
                                          </p:val>
                                        </p:tav>
                                      </p:tavLst>
                                    </p:anim>
                                    <p:animEffect transition="in" filter="fade">
                                      <p:cBhvr>
                                        <p:cTn id="95" dur="3000"/>
                                        <p:tgtEl>
                                          <p:spTgt spid="47134"/>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53" presetClass="entr" presetSubtype="0" fill="hold" grpId="0" nodeType="clickEffect">
                                  <p:stCondLst>
                                    <p:cond delay="0"/>
                                  </p:stCondLst>
                                  <p:childTnLst>
                                    <p:set>
                                      <p:cBhvr>
                                        <p:cTn id="99" dur="1" fill="hold">
                                          <p:stCondLst>
                                            <p:cond delay="0"/>
                                          </p:stCondLst>
                                        </p:cTn>
                                        <p:tgtEl>
                                          <p:spTgt spid="47108"/>
                                        </p:tgtEl>
                                        <p:attrNameLst>
                                          <p:attrName>style.visibility</p:attrName>
                                        </p:attrNameLst>
                                      </p:cBhvr>
                                      <p:to>
                                        <p:strVal val="visible"/>
                                      </p:to>
                                    </p:set>
                                    <p:anim calcmode="lin" valueType="num">
                                      <p:cBhvr>
                                        <p:cTn id="100" dur="3000" fill="hold"/>
                                        <p:tgtEl>
                                          <p:spTgt spid="47108"/>
                                        </p:tgtEl>
                                        <p:attrNameLst>
                                          <p:attrName>ppt_w</p:attrName>
                                        </p:attrNameLst>
                                      </p:cBhvr>
                                      <p:tavLst>
                                        <p:tav tm="0">
                                          <p:val>
                                            <p:fltVal val="0"/>
                                          </p:val>
                                        </p:tav>
                                        <p:tav tm="100000">
                                          <p:val>
                                            <p:strVal val="#ppt_w"/>
                                          </p:val>
                                        </p:tav>
                                      </p:tavLst>
                                    </p:anim>
                                    <p:anim calcmode="lin" valueType="num">
                                      <p:cBhvr>
                                        <p:cTn id="101" dur="3000" fill="hold"/>
                                        <p:tgtEl>
                                          <p:spTgt spid="47108"/>
                                        </p:tgtEl>
                                        <p:attrNameLst>
                                          <p:attrName>ppt_h</p:attrName>
                                        </p:attrNameLst>
                                      </p:cBhvr>
                                      <p:tavLst>
                                        <p:tav tm="0">
                                          <p:val>
                                            <p:fltVal val="0"/>
                                          </p:val>
                                        </p:tav>
                                        <p:tav tm="100000">
                                          <p:val>
                                            <p:strVal val="#ppt_h"/>
                                          </p:val>
                                        </p:tav>
                                      </p:tavLst>
                                    </p:anim>
                                    <p:animEffect transition="in" filter="fade">
                                      <p:cBhvr>
                                        <p:cTn id="102" dur="3000"/>
                                        <p:tgtEl>
                                          <p:spTgt spid="47108"/>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53" presetClass="entr" presetSubtype="0" fill="hold" grpId="0" nodeType="clickEffect">
                                  <p:stCondLst>
                                    <p:cond delay="0"/>
                                  </p:stCondLst>
                                  <p:childTnLst>
                                    <p:set>
                                      <p:cBhvr>
                                        <p:cTn id="106" dur="1" fill="hold">
                                          <p:stCondLst>
                                            <p:cond delay="0"/>
                                          </p:stCondLst>
                                        </p:cTn>
                                        <p:tgtEl>
                                          <p:spTgt spid="47126"/>
                                        </p:tgtEl>
                                        <p:attrNameLst>
                                          <p:attrName>style.visibility</p:attrName>
                                        </p:attrNameLst>
                                      </p:cBhvr>
                                      <p:to>
                                        <p:strVal val="visible"/>
                                      </p:to>
                                    </p:set>
                                    <p:anim calcmode="lin" valueType="num">
                                      <p:cBhvr>
                                        <p:cTn id="107" dur="3000" fill="hold"/>
                                        <p:tgtEl>
                                          <p:spTgt spid="47126"/>
                                        </p:tgtEl>
                                        <p:attrNameLst>
                                          <p:attrName>ppt_w</p:attrName>
                                        </p:attrNameLst>
                                      </p:cBhvr>
                                      <p:tavLst>
                                        <p:tav tm="0">
                                          <p:val>
                                            <p:fltVal val="0"/>
                                          </p:val>
                                        </p:tav>
                                        <p:tav tm="100000">
                                          <p:val>
                                            <p:strVal val="#ppt_w"/>
                                          </p:val>
                                        </p:tav>
                                      </p:tavLst>
                                    </p:anim>
                                    <p:anim calcmode="lin" valueType="num">
                                      <p:cBhvr>
                                        <p:cTn id="108" dur="3000" fill="hold"/>
                                        <p:tgtEl>
                                          <p:spTgt spid="47126"/>
                                        </p:tgtEl>
                                        <p:attrNameLst>
                                          <p:attrName>ppt_h</p:attrName>
                                        </p:attrNameLst>
                                      </p:cBhvr>
                                      <p:tavLst>
                                        <p:tav tm="0">
                                          <p:val>
                                            <p:fltVal val="0"/>
                                          </p:val>
                                        </p:tav>
                                        <p:tav tm="100000">
                                          <p:val>
                                            <p:strVal val="#ppt_h"/>
                                          </p:val>
                                        </p:tav>
                                      </p:tavLst>
                                    </p:anim>
                                    <p:animEffect transition="in" filter="fade">
                                      <p:cBhvr>
                                        <p:cTn id="109" dur="3000"/>
                                        <p:tgtEl>
                                          <p:spTgt spid="47126"/>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53" presetClass="entr" presetSubtype="0" fill="hold" grpId="0" nodeType="clickEffect">
                                  <p:stCondLst>
                                    <p:cond delay="0"/>
                                  </p:stCondLst>
                                  <p:childTnLst>
                                    <p:set>
                                      <p:cBhvr>
                                        <p:cTn id="113" dur="1" fill="hold">
                                          <p:stCondLst>
                                            <p:cond delay="0"/>
                                          </p:stCondLst>
                                        </p:cTn>
                                        <p:tgtEl>
                                          <p:spTgt spid="47135"/>
                                        </p:tgtEl>
                                        <p:attrNameLst>
                                          <p:attrName>style.visibility</p:attrName>
                                        </p:attrNameLst>
                                      </p:cBhvr>
                                      <p:to>
                                        <p:strVal val="visible"/>
                                      </p:to>
                                    </p:set>
                                    <p:anim calcmode="lin" valueType="num">
                                      <p:cBhvr>
                                        <p:cTn id="114" dur="3000" fill="hold"/>
                                        <p:tgtEl>
                                          <p:spTgt spid="47135"/>
                                        </p:tgtEl>
                                        <p:attrNameLst>
                                          <p:attrName>ppt_w</p:attrName>
                                        </p:attrNameLst>
                                      </p:cBhvr>
                                      <p:tavLst>
                                        <p:tav tm="0">
                                          <p:val>
                                            <p:fltVal val="0"/>
                                          </p:val>
                                        </p:tav>
                                        <p:tav tm="100000">
                                          <p:val>
                                            <p:strVal val="#ppt_w"/>
                                          </p:val>
                                        </p:tav>
                                      </p:tavLst>
                                    </p:anim>
                                    <p:anim calcmode="lin" valueType="num">
                                      <p:cBhvr>
                                        <p:cTn id="115" dur="3000" fill="hold"/>
                                        <p:tgtEl>
                                          <p:spTgt spid="47135"/>
                                        </p:tgtEl>
                                        <p:attrNameLst>
                                          <p:attrName>ppt_h</p:attrName>
                                        </p:attrNameLst>
                                      </p:cBhvr>
                                      <p:tavLst>
                                        <p:tav tm="0">
                                          <p:val>
                                            <p:fltVal val="0"/>
                                          </p:val>
                                        </p:tav>
                                        <p:tav tm="100000">
                                          <p:val>
                                            <p:strVal val="#ppt_h"/>
                                          </p:val>
                                        </p:tav>
                                      </p:tavLst>
                                    </p:anim>
                                    <p:animEffect transition="in" filter="fade">
                                      <p:cBhvr>
                                        <p:cTn id="116" dur="3000"/>
                                        <p:tgtEl>
                                          <p:spTgt spid="47135"/>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53" presetClass="entr" presetSubtype="0" fill="hold" grpId="0" nodeType="clickEffect">
                                  <p:stCondLst>
                                    <p:cond delay="0"/>
                                  </p:stCondLst>
                                  <p:childTnLst>
                                    <p:set>
                                      <p:cBhvr>
                                        <p:cTn id="120" dur="1" fill="hold">
                                          <p:stCondLst>
                                            <p:cond delay="0"/>
                                          </p:stCondLst>
                                        </p:cTn>
                                        <p:tgtEl>
                                          <p:spTgt spid="47137"/>
                                        </p:tgtEl>
                                        <p:attrNameLst>
                                          <p:attrName>style.visibility</p:attrName>
                                        </p:attrNameLst>
                                      </p:cBhvr>
                                      <p:to>
                                        <p:strVal val="visible"/>
                                      </p:to>
                                    </p:set>
                                    <p:anim calcmode="lin" valueType="num">
                                      <p:cBhvr>
                                        <p:cTn id="121" dur="3000" fill="hold"/>
                                        <p:tgtEl>
                                          <p:spTgt spid="47137"/>
                                        </p:tgtEl>
                                        <p:attrNameLst>
                                          <p:attrName>ppt_w</p:attrName>
                                        </p:attrNameLst>
                                      </p:cBhvr>
                                      <p:tavLst>
                                        <p:tav tm="0">
                                          <p:val>
                                            <p:fltVal val="0"/>
                                          </p:val>
                                        </p:tav>
                                        <p:tav tm="100000">
                                          <p:val>
                                            <p:strVal val="#ppt_w"/>
                                          </p:val>
                                        </p:tav>
                                      </p:tavLst>
                                    </p:anim>
                                    <p:anim calcmode="lin" valueType="num">
                                      <p:cBhvr>
                                        <p:cTn id="122" dur="3000" fill="hold"/>
                                        <p:tgtEl>
                                          <p:spTgt spid="47137"/>
                                        </p:tgtEl>
                                        <p:attrNameLst>
                                          <p:attrName>ppt_h</p:attrName>
                                        </p:attrNameLst>
                                      </p:cBhvr>
                                      <p:tavLst>
                                        <p:tav tm="0">
                                          <p:val>
                                            <p:fltVal val="0"/>
                                          </p:val>
                                        </p:tav>
                                        <p:tav tm="100000">
                                          <p:val>
                                            <p:strVal val="#ppt_h"/>
                                          </p:val>
                                        </p:tav>
                                      </p:tavLst>
                                    </p:anim>
                                    <p:animEffect transition="in" filter="fade">
                                      <p:cBhvr>
                                        <p:cTn id="123" dur="3000"/>
                                        <p:tgtEl>
                                          <p:spTgt spid="47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p:bldP spid="47111" grpId="0"/>
      <p:bldP spid="47112" grpId="0"/>
      <p:bldP spid="47113" grpId="0"/>
      <p:bldP spid="47114" grpId="0"/>
      <p:bldP spid="47121" grpId="0"/>
      <p:bldP spid="47121" grpId="1"/>
      <p:bldP spid="47122" grpId="0"/>
      <p:bldP spid="47122" grpId="1"/>
      <p:bldP spid="47123" grpId="0"/>
      <p:bldP spid="47123" grpId="1"/>
      <p:bldP spid="47124" grpId="0"/>
      <p:bldP spid="47126" grpId="0"/>
      <p:bldP spid="47127" grpId="0" animBg="1"/>
      <p:bldP spid="47127" grpId="1" animBg="1"/>
      <p:bldP spid="47134" grpId="0" animBg="1"/>
      <p:bldP spid="47135" grpId="0"/>
      <p:bldP spid="47137" grpId="0"/>
    </p:bldLst>
  </p:timing>
</p:sld>
</file>

<file path=ppt/theme/theme1.xml><?xml version="1.0" encoding="utf-8"?>
<a:theme xmlns:a="http://schemas.openxmlformats.org/drawingml/2006/main" name="OH liggande">
  <a:themeElements>
    <a:clrScheme name="OH liggande 8">
      <a:dk1>
        <a:srgbClr val="000000"/>
      </a:dk1>
      <a:lt1>
        <a:srgbClr val="FFFFFF"/>
      </a:lt1>
      <a:dk2>
        <a:srgbClr val="000000"/>
      </a:dk2>
      <a:lt2>
        <a:srgbClr val="E0E0E0"/>
      </a:lt2>
      <a:accent1>
        <a:srgbClr val="E42518"/>
      </a:accent1>
      <a:accent2>
        <a:srgbClr val="831C12"/>
      </a:accent2>
      <a:accent3>
        <a:srgbClr val="FFFFFF"/>
      </a:accent3>
      <a:accent4>
        <a:srgbClr val="000000"/>
      </a:accent4>
      <a:accent5>
        <a:srgbClr val="EFACAB"/>
      </a:accent5>
      <a:accent6>
        <a:srgbClr val="76180F"/>
      </a:accent6>
      <a:hlink>
        <a:srgbClr val="004E8F"/>
      </a:hlink>
      <a:folHlink>
        <a:srgbClr val="00244C"/>
      </a:folHlink>
    </a:clrScheme>
    <a:fontScheme name="OH liggand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accent1"/>
          </a:buClr>
          <a:buSzPct val="120000"/>
          <a:buFontTx/>
          <a:buNone/>
          <a:tabLst/>
          <a:defRPr kumimoji="0" lang="sv-SE" altLang="sv-SE" sz="1600" b="0" i="0" u="none" strike="noStrike" cap="none" normalizeH="0" baseline="0" smtClean="0">
            <a:ln>
              <a:noFill/>
            </a:ln>
            <a:solidFill>
              <a:srgbClr val="000000"/>
            </a:solidFill>
            <a:effectLst/>
            <a:latin typeface="Century Gothic"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accent1"/>
          </a:buClr>
          <a:buSzPct val="120000"/>
          <a:buFontTx/>
          <a:buNone/>
          <a:tabLst/>
          <a:defRPr kumimoji="0" lang="sv-SE" altLang="sv-SE" sz="1600" b="0" i="0" u="none" strike="noStrike" cap="none" normalizeH="0" baseline="0" smtClean="0">
            <a:ln>
              <a:noFill/>
            </a:ln>
            <a:solidFill>
              <a:srgbClr val="000000"/>
            </a:solidFill>
            <a:effectLst/>
            <a:latin typeface="Century Gothic" pitchFamily="34" charset="0"/>
          </a:defRPr>
        </a:defPPr>
      </a:lstStyle>
    </a:lnDef>
  </a:objectDefaults>
  <a:extraClrSchemeLst>
    <a:extraClrScheme>
      <a:clrScheme name="OH liggande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OH liggande 2">
        <a:dk1>
          <a:srgbClr val="545472"/>
        </a:dk1>
        <a:lt1>
          <a:srgbClr val="FFFFFF"/>
        </a:lt1>
        <a:dk2>
          <a:srgbClr val="892D5B"/>
        </a:dk2>
        <a:lt2>
          <a:srgbClr val="68A7BE"/>
        </a:lt2>
        <a:accent1>
          <a:srgbClr val="CAACCC"/>
        </a:accent1>
        <a:accent2>
          <a:srgbClr val="A7CCD9"/>
        </a:accent2>
        <a:accent3>
          <a:srgbClr val="FFFFFF"/>
        </a:accent3>
        <a:accent4>
          <a:srgbClr val="464660"/>
        </a:accent4>
        <a:accent5>
          <a:srgbClr val="E1D2E2"/>
        </a:accent5>
        <a:accent6>
          <a:srgbClr val="97B9C4"/>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OH liggande 3">
        <a:dk1>
          <a:srgbClr val="000000"/>
        </a:dk1>
        <a:lt1>
          <a:srgbClr val="FFFFFF"/>
        </a:lt1>
        <a:dk2>
          <a:srgbClr val="000000"/>
        </a:dk2>
        <a:lt2>
          <a:srgbClr val="333333"/>
        </a:lt2>
        <a:accent1>
          <a:srgbClr val="B2B2B2"/>
        </a:accent1>
        <a:accent2>
          <a:srgbClr val="DDDDDD"/>
        </a:accent2>
        <a:accent3>
          <a:srgbClr val="FFFFFF"/>
        </a:accent3>
        <a:accent4>
          <a:srgbClr val="000000"/>
        </a:accent4>
        <a:accent5>
          <a:srgbClr val="D5D5D5"/>
        </a:accent5>
        <a:accent6>
          <a:srgbClr val="C8C8C8"/>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OH liggande 4">
        <a:dk1>
          <a:srgbClr val="545472"/>
        </a:dk1>
        <a:lt1>
          <a:srgbClr val="FFFFFF"/>
        </a:lt1>
        <a:dk2>
          <a:srgbClr val="892D5B"/>
        </a:dk2>
        <a:lt2>
          <a:srgbClr val="AC3872"/>
        </a:lt2>
        <a:accent1>
          <a:srgbClr val="660066"/>
        </a:accent1>
        <a:accent2>
          <a:srgbClr val="E2A6C4"/>
        </a:accent2>
        <a:accent3>
          <a:srgbClr val="FFFFFF"/>
        </a:accent3>
        <a:accent4>
          <a:srgbClr val="464660"/>
        </a:accent4>
        <a:accent5>
          <a:srgbClr val="B8AAB8"/>
        </a:accent5>
        <a:accent6>
          <a:srgbClr val="CD96B1"/>
        </a:accent6>
        <a:hlink>
          <a:srgbClr val="8585FF"/>
        </a:hlink>
        <a:folHlink>
          <a:srgbClr val="563EE8"/>
        </a:folHlink>
      </a:clrScheme>
      <a:clrMap bg1="lt1" tx1="dk1" bg2="lt2" tx2="dk2" accent1="accent1" accent2="accent2" accent3="accent3" accent4="accent4" accent5="accent5" accent6="accent6" hlink="hlink" folHlink="folHlink"/>
    </a:extraClrScheme>
    <a:extraClrScheme>
      <a:clrScheme name="OH liggande 5">
        <a:dk1>
          <a:srgbClr val="545472"/>
        </a:dk1>
        <a:lt1>
          <a:srgbClr val="FFFFFF"/>
        </a:lt1>
        <a:dk2>
          <a:srgbClr val="892D5B"/>
        </a:dk2>
        <a:lt2>
          <a:srgbClr val="515BA7"/>
        </a:lt2>
        <a:accent1>
          <a:srgbClr val="8BD8E7"/>
        </a:accent1>
        <a:accent2>
          <a:srgbClr val="A5AAD3"/>
        </a:accent2>
        <a:accent3>
          <a:srgbClr val="FFFFFF"/>
        </a:accent3>
        <a:accent4>
          <a:srgbClr val="464660"/>
        </a:accent4>
        <a:accent5>
          <a:srgbClr val="C4E9F1"/>
        </a:accent5>
        <a:accent6>
          <a:srgbClr val="959ABF"/>
        </a:accent6>
        <a:hlink>
          <a:srgbClr val="B78AFA"/>
        </a:hlink>
        <a:folHlink>
          <a:srgbClr val="A0A5D0"/>
        </a:folHlink>
      </a:clrScheme>
      <a:clrMap bg1="lt1" tx1="dk1" bg2="lt2" tx2="dk2" accent1="accent1" accent2="accent2" accent3="accent3" accent4="accent4" accent5="accent5" accent6="accent6" hlink="hlink" folHlink="folHlink"/>
    </a:extraClrScheme>
    <a:extraClrScheme>
      <a:clrScheme name="OH liggande 6">
        <a:dk1>
          <a:srgbClr val="545472"/>
        </a:dk1>
        <a:lt1>
          <a:srgbClr val="FFFFFF"/>
        </a:lt1>
        <a:dk2>
          <a:srgbClr val="37467F"/>
        </a:dk2>
        <a:lt2>
          <a:srgbClr val="547A3C"/>
        </a:lt2>
        <a:accent1>
          <a:srgbClr val="8BD8E7"/>
        </a:accent1>
        <a:accent2>
          <a:srgbClr val="B7D3A5"/>
        </a:accent2>
        <a:accent3>
          <a:srgbClr val="FFFFFF"/>
        </a:accent3>
        <a:accent4>
          <a:srgbClr val="464660"/>
        </a:accent4>
        <a:accent5>
          <a:srgbClr val="C4E9F1"/>
        </a:accent5>
        <a:accent6>
          <a:srgbClr val="A6BF95"/>
        </a:accent6>
        <a:hlink>
          <a:srgbClr val="619147"/>
        </a:hlink>
        <a:folHlink>
          <a:srgbClr val="94BE7C"/>
        </a:folHlink>
      </a:clrScheme>
      <a:clrMap bg1="lt1" tx1="dk1" bg2="lt2" tx2="dk2" accent1="accent1" accent2="accent2" accent3="accent3" accent4="accent4" accent5="accent5" accent6="accent6" hlink="hlink" folHlink="folHlink"/>
    </a:extraClrScheme>
    <a:extraClrScheme>
      <a:clrScheme name="OH liggande 7">
        <a:dk1>
          <a:srgbClr val="545472"/>
        </a:dk1>
        <a:lt1>
          <a:srgbClr val="FFFFFF"/>
        </a:lt1>
        <a:dk2>
          <a:srgbClr val="655851"/>
        </a:dk2>
        <a:lt2>
          <a:srgbClr val="B49234"/>
        </a:lt2>
        <a:accent1>
          <a:srgbClr val="F8C684"/>
        </a:accent1>
        <a:accent2>
          <a:srgbClr val="E1CE97"/>
        </a:accent2>
        <a:accent3>
          <a:srgbClr val="FFFFFF"/>
        </a:accent3>
        <a:accent4>
          <a:srgbClr val="464660"/>
        </a:accent4>
        <a:accent5>
          <a:srgbClr val="FBDFC2"/>
        </a:accent5>
        <a:accent6>
          <a:srgbClr val="CCBA88"/>
        </a:accent6>
        <a:hlink>
          <a:srgbClr val="7C6148"/>
        </a:hlink>
        <a:folHlink>
          <a:srgbClr val="8E8562"/>
        </a:folHlink>
      </a:clrScheme>
      <a:clrMap bg1="lt1" tx1="dk1" bg2="lt2" tx2="dk2" accent1="accent1" accent2="accent2" accent3="accent3" accent4="accent4" accent5="accent5" accent6="accent6" hlink="hlink" folHlink="folHlink"/>
    </a:extraClrScheme>
    <a:extraClrScheme>
      <a:clrScheme name="OH liggande 8">
        <a:dk1>
          <a:srgbClr val="000000"/>
        </a:dk1>
        <a:lt1>
          <a:srgbClr val="FFFFFF"/>
        </a:lt1>
        <a:dk2>
          <a:srgbClr val="000000"/>
        </a:dk2>
        <a:lt2>
          <a:srgbClr val="E0E0E0"/>
        </a:lt2>
        <a:accent1>
          <a:srgbClr val="E42518"/>
        </a:accent1>
        <a:accent2>
          <a:srgbClr val="831C12"/>
        </a:accent2>
        <a:accent3>
          <a:srgbClr val="FFFFFF"/>
        </a:accent3>
        <a:accent4>
          <a:srgbClr val="000000"/>
        </a:accent4>
        <a:accent5>
          <a:srgbClr val="EFACAB"/>
        </a:accent5>
        <a:accent6>
          <a:srgbClr val="76180F"/>
        </a:accent6>
        <a:hlink>
          <a:srgbClr val="004E8F"/>
        </a:hlink>
        <a:folHlink>
          <a:srgbClr val="00244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8F2620D268C5554483027F998422E37B" ma:contentTypeVersion="7" ma:contentTypeDescription="Skapa ett nytt dokument." ma:contentTypeScope="" ma:versionID="b68c333cd4841bd40c94e77332a649f5">
  <xsd:schema xmlns:xsd="http://www.w3.org/2001/XMLSchema" xmlns:xs="http://www.w3.org/2001/XMLSchema" xmlns:p="http://schemas.microsoft.com/office/2006/metadata/properties" xmlns:ns1="http://schemas.microsoft.com/sharepoint/v3" xmlns:ns2="09580faf-061d-497c-bfec-f1a27565fb09" targetNamespace="http://schemas.microsoft.com/office/2006/metadata/properties" ma:root="true" ma:fieldsID="aca95d4fbc28ea82ac2edf7ef605eefc" ns1:_="" ns2:_="">
    <xsd:import namespace="http://schemas.microsoft.com/sharepoint/v3"/>
    <xsd:import namespace="09580faf-061d-497c-bfec-f1a27565fb09"/>
    <xsd:element name="properties">
      <xsd:complexType>
        <xsd:sequence>
          <xsd:element name="documentManagement">
            <xsd:complexType>
              <xsd:all>
                <xsd:element ref="ns1:PublishingStartDate" minOccurs="0"/>
                <xsd:element ref="ns1:PublishingExpirationDate" minOccurs="0"/>
                <xsd:element ref="ns2:F_x00f6_rfattare" minOccurs="0"/>
                <xsd:element ref="ns2:Serienummer" minOccurs="0"/>
                <xsd:element ref="ns2:L_x00f6_pnummer" minOccurs="0"/>
                <xsd:element ref="ns2:Verksamhet" minOccurs="0"/>
                <xsd:element ref="ns2:_x00c5_rtal" minOccurs="0"/>
                <xsd:element ref="ns2:Beskrivni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malagt startdatum" ma:description="Schemalagt startdatum är en webbplatskolumn som skapas via publiceringsfunktionen. Den används för att ange datum och tid för när sidan ska visas för besökare på webbplatsen för första gången." ma:hidden="true" ma:internalName="PublishingStartDate">
      <xsd:simpleType>
        <xsd:restriction base="dms:Unknown"/>
      </xsd:simpleType>
    </xsd:element>
    <xsd:element name="PublishingExpirationDate" ma:index="9" nillable="true" ma:displayName="Schemalagt slutdatum" ma:description="Schemalagt slutdatum är en webbplatskolumn som skapas via publiceringsfunktionen. Den används för att ange datum och tid för när sidan inte längre ska visas för besökare på webbplatse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580faf-061d-497c-bfec-f1a27565fb09" elementFormDefault="qualified">
    <xsd:import namespace="http://schemas.microsoft.com/office/2006/documentManagement/types"/>
    <xsd:import namespace="http://schemas.microsoft.com/office/infopath/2007/PartnerControls"/>
    <xsd:element name="F_x00f6_rfattare" ma:index="10" nillable="true" ma:displayName="Författare" ma:internalName="F_x00f6_rfattare">
      <xsd:simpleType>
        <xsd:restriction base="dms:Text"/>
      </xsd:simpleType>
    </xsd:element>
    <xsd:element name="Serienummer" ma:index="11" nillable="true" ma:displayName="Serienummer" ma:internalName="Serienummer">
      <xsd:simpleType>
        <xsd:restriction base="dms:Text"/>
      </xsd:simpleType>
    </xsd:element>
    <xsd:element name="L_x00f6_pnummer" ma:index="12" nillable="true" ma:displayName="Löpnummer" ma:internalName="L_x00f6_pnummer">
      <xsd:simpleType>
        <xsd:restriction base="dms:Text"/>
      </xsd:simpleType>
    </xsd:element>
    <xsd:element name="Verksamhet" ma:index="13" nillable="true" ma:displayName="Verksamhet" ma:internalName="Verksamhet">
      <xsd:simpleType>
        <xsd:restriction base="dms:Text"/>
      </xsd:simpleType>
    </xsd:element>
    <xsd:element name="_x00c5_rtal" ma:index="14" nillable="true" ma:displayName="Årtal" ma:internalName="_x00c5_rtal">
      <xsd:simpleType>
        <xsd:restriction base="dms:Text"/>
      </xsd:simpleType>
    </xsd:element>
    <xsd:element name="Beskrivning" ma:index="15" nillable="true" ma:displayName="Beskrivning" ma:internalName="Beskrivning">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LongProperties xmlns="http://schemas.microsoft.com/office/2006/metadata/longProperties"/>
</file>

<file path=customXml/item4.xml><?xml version="1.0" encoding="utf-8"?>
<p:properties xmlns:p="http://schemas.microsoft.com/office/2006/metadata/properties" xmlns:xsi="http://www.w3.org/2001/XMLSchema-instance" xmlns:pc="http://schemas.microsoft.com/office/infopath/2007/PartnerControls">
  <documentManagement>
    <_x00c5_rtal xmlns="09580faf-061d-497c-bfec-f1a27565fb09" xsi:nil="true"/>
    <Serienummer xmlns="09580faf-061d-497c-bfec-f1a27565fb09" xsi:nil="true"/>
    <L_x00f6_pnummer xmlns="09580faf-061d-497c-bfec-f1a27565fb09" xsi:nil="true"/>
    <Verksamhet xmlns="09580faf-061d-497c-bfec-f1a27565fb09" xsi:nil="true"/>
    <Beskrivning xmlns="09580faf-061d-497c-bfec-f1a27565fb09" xsi:nil="true"/>
    <F_x00f6_rfattare xmlns="09580faf-061d-497c-bfec-f1a27565fb09"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034BE51-0053-4848-BC85-604348B3C5CC}">
  <ds:schemaRefs>
    <ds:schemaRef ds:uri="http://schemas.microsoft.com/sharepoint/v3/contenttype/forms"/>
  </ds:schemaRefs>
</ds:datastoreItem>
</file>

<file path=customXml/itemProps2.xml><?xml version="1.0" encoding="utf-8"?>
<ds:datastoreItem xmlns:ds="http://schemas.openxmlformats.org/officeDocument/2006/customXml" ds:itemID="{26C25883-1CB3-4F7F-9E55-A72F2BEE96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9580faf-061d-497c-bfec-f1a27565fb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E14FE8-CAFA-4069-9A64-66728D79A153}">
  <ds:schemaRefs>
    <ds:schemaRef ds:uri="http://schemas.microsoft.com/office/2006/metadata/longProperties"/>
  </ds:schemaRefs>
</ds:datastoreItem>
</file>

<file path=customXml/itemProps4.xml><?xml version="1.0" encoding="utf-8"?>
<ds:datastoreItem xmlns:ds="http://schemas.openxmlformats.org/officeDocument/2006/customXml" ds:itemID="{8B72760C-C6E9-48C4-B96E-C644E7EFFDD3}">
  <ds:schemaRefs>
    <ds:schemaRef ds:uri="http://schemas.microsoft.com/sharepoint/v3"/>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www.w3.org/XML/1998/namespace"/>
    <ds:schemaRef ds:uri="http://schemas.openxmlformats.org/package/2006/metadata/core-properties"/>
    <ds:schemaRef ds:uri="http://purl.org/dc/dcmitype/"/>
    <ds:schemaRef ds:uri="http://purl.org/dc/terms/"/>
    <ds:schemaRef ds:uri="09580faf-061d-497c-bfec-f1a27565fb09"/>
  </ds:schemaRefs>
</ds:datastoreItem>
</file>

<file path=docProps/app.xml><?xml version="1.0" encoding="utf-8"?>
<Properties xmlns="http://schemas.openxmlformats.org/officeDocument/2006/extended-properties" xmlns:vt="http://schemas.openxmlformats.org/officeDocument/2006/docPropsVTypes">
  <Template>OH liggande</Template>
  <TotalTime>5900</TotalTime>
  <Words>5613</Words>
  <Application>Microsoft Office PowerPoint</Application>
  <PresentationFormat>Bildspel på skärmen (4:3)</PresentationFormat>
  <Paragraphs>339</Paragraphs>
  <Slides>37</Slides>
  <Notes>37</Notes>
  <HiddenSlides>0</HiddenSlides>
  <MMClips>0</MMClips>
  <ScaleCrop>false</ScaleCrop>
  <HeadingPairs>
    <vt:vector size="8" baseType="variant">
      <vt:variant>
        <vt:lpstr>Använt teckensnitt</vt:lpstr>
      </vt:variant>
      <vt:variant>
        <vt:i4>6</vt:i4>
      </vt:variant>
      <vt:variant>
        <vt:lpstr>Tema</vt:lpstr>
      </vt:variant>
      <vt:variant>
        <vt:i4>1</vt:i4>
      </vt:variant>
      <vt:variant>
        <vt:lpstr>Serverprogram för OLE-inbäddning</vt:lpstr>
      </vt:variant>
      <vt:variant>
        <vt:i4>1</vt:i4>
      </vt:variant>
      <vt:variant>
        <vt:lpstr>Bildrubriker</vt:lpstr>
      </vt:variant>
      <vt:variant>
        <vt:i4>37</vt:i4>
      </vt:variant>
    </vt:vector>
  </HeadingPairs>
  <TitlesOfParts>
    <vt:vector size="45" baseType="lpstr">
      <vt:lpstr>Century Gothic</vt:lpstr>
      <vt:lpstr>Arial</vt:lpstr>
      <vt:lpstr>Tahoma</vt:lpstr>
      <vt:lpstr>Times New Roman</vt:lpstr>
      <vt:lpstr>Wingdings</vt:lpstr>
      <vt:lpstr>Calibri</vt:lpstr>
      <vt:lpstr>OH liggande</vt:lpstr>
      <vt:lpstr>Microsoft Photo Editor 3.0-foto</vt:lpstr>
      <vt:lpstr>PowerPoint-presentation</vt:lpstr>
      <vt:lpstr>Det var en gång…</vt:lpstr>
      <vt:lpstr>Vad är försurning?</vt:lpstr>
      <vt:lpstr>PowerPoint-presentation</vt:lpstr>
      <vt:lpstr>Varför blir det försurning?</vt:lpstr>
      <vt:lpstr>Försurande förbränning</vt:lpstr>
      <vt:lpstr>Biltrafik</vt:lpstr>
      <vt:lpstr>Utsläpp från sjöfart </vt:lpstr>
      <vt:lpstr>Skogsbruk som försurar</vt:lpstr>
      <vt:lpstr>Våra grannar</vt:lpstr>
      <vt:lpstr>PowerPoint-presentation</vt:lpstr>
      <vt:lpstr>Vad händer i naturen  vid försurning?</vt:lpstr>
      <vt:lpstr>PowerPoint-presentation</vt:lpstr>
      <vt:lpstr>Kampen mot försurning – KALK! </vt:lpstr>
      <vt:lpstr>Vad är kalk?</vt:lpstr>
      <vt:lpstr>PowerPoint-presentation</vt:lpstr>
      <vt:lpstr>Hur kalkar man?</vt:lpstr>
      <vt:lpstr>PowerPoint-presentation</vt:lpstr>
      <vt:lpstr>Försurning och kalkning i Jönköpings län</vt:lpstr>
      <vt:lpstr>Försurning i Jönköpings län</vt:lpstr>
      <vt:lpstr>PowerPoint-presentation</vt:lpstr>
      <vt:lpstr>Siffror om kalkning..</vt:lpstr>
      <vt:lpstr>Restaurering</vt:lpstr>
      <vt:lpstr>När det inte räcker med bara kalkning…</vt:lpstr>
      <vt:lpstr>Vad gör man då..?</vt:lpstr>
      <vt:lpstr>Fler sätt...</vt:lpstr>
      <vt:lpstr>Få tillbaka det naturliga</vt:lpstr>
      <vt:lpstr>PowerPoint-presentation</vt:lpstr>
      <vt:lpstr>Restaurering i Jönköpings län</vt:lpstr>
      <vt:lpstr>Blir det bättre med försurningen?</vt:lpstr>
      <vt:lpstr>Det blir bättre och bättre i landet</vt:lpstr>
      <vt:lpstr>Det blir bättre och bättre i länet</vt:lpstr>
      <vt:lpstr>PowerPoint-presentation</vt:lpstr>
      <vt:lpstr>PowerPoint-presentation</vt:lpstr>
      <vt:lpstr>Till sist</vt:lpstr>
      <vt:lpstr>Varför är kalkning och restaurering bra?</vt:lpstr>
      <vt:lpstr>Vad kan man göra mot försurningen?</vt:lpstr>
    </vt:vector>
  </TitlesOfParts>
  <Company>Länsstyrelsen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Kalka för livet!  Det sura som kommer ovanifrån</dc:title>
  <dc:creator>740616-002</dc:creator>
  <cp:lastModifiedBy>Tärnåsen Ingela</cp:lastModifiedBy>
  <cp:revision>128</cp:revision>
  <cp:lastPrinted>2018-11-23T15:44:35Z</cp:lastPrinted>
  <dcterms:created xsi:type="dcterms:W3CDTF">2011-10-26T09:09:44Z</dcterms:created>
  <dcterms:modified xsi:type="dcterms:W3CDTF">2018-11-23T15:50:02Z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Tärnåsen Ingela</vt:lpwstr>
  </property>
  <property fmtid="{D5CDD505-2E9C-101B-9397-08002B2CF9AE}" pid="3" name="display_urn:schemas-microsoft-com:office:office#Author">
    <vt:lpwstr>Tärnåsen Ingela</vt:lpwstr>
  </property>
</Properties>
</file>